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6" r:id="rId5"/>
    <p:sldId id="291" r:id="rId6"/>
    <p:sldId id="292" r:id="rId7"/>
    <p:sldId id="284" r:id="rId8"/>
    <p:sldId id="273" r:id="rId9"/>
    <p:sldId id="293" r:id="rId10"/>
    <p:sldId id="294" r:id="rId11"/>
    <p:sldId id="285" r:id="rId12"/>
    <p:sldId id="260" r:id="rId13"/>
    <p:sldId id="282" r:id="rId14"/>
    <p:sldId id="283" r:id="rId15"/>
    <p:sldId id="287" r:id="rId16"/>
    <p:sldId id="288" r:id="rId17"/>
    <p:sldId id="279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6E231-DB7B-42F1-B722-244FDB48C64B}" v="9" dt="2019-05-08T13:07:03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APAULA\VIDEO%20PROJECTS\LOW%20VOL\graph%20low%20volu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</a:t>
            </a:r>
            <a:r>
              <a:rPr lang="en-GB" sz="2800" b="1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time changes in Roles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GP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Sheet1!$B$3:$B$20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</c:numCache>
            </c:numRef>
          </c:xVal>
          <c:yVal>
            <c:numRef>
              <c:f>Sheet1!$C$3:$C$20</c:f>
              <c:numCache>
                <c:formatCode>General</c:formatCode>
                <c:ptCount val="18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85</c:v>
                </c:pt>
                <c:pt idx="4">
                  <c:v>85</c:v>
                </c:pt>
                <c:pt idx="5">
                  <c:v>70</c:v>
                </c:pt>
                <c:pt idx="6">
                  <c:v>70</c:v>
                </c:pt>
                <c:pt idx="7">
                  <c:v>60</c:v>
                </c:pt>
                <c:pt idx="8">
                  <c:v>50</c:v>
                </c:pt>
                <c:pt idx="9">
                  <c:v>40</c:v>
                </c:pt>
                <c:pt idx="10">
                  <c:v>30</c:v>
                </c:pt>
                <c:pt idx="11">
                  <c:v>20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E6-4469-AB87-0ECD846F0073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Other role</c:v>
                </c:pt>
              </c:strCache>
            </c:strRef>
          </c:tx>
          <c:spPr>
            <a:ln w="571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Sheet1!$B$3:$B$20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</c:numCache>
            </c:numRef>
          </c:xVal>
          <c:yVal>
            <c:numRef>
              <c:f>Sheet1!$D$3:$D$20</c:f>
              <c:numCache>
                <c:formatCode>General</c:formatCode>
                <c:ptCount val="1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15</c:v>
                </c:pt>
                <c:pt idx="4">
                  <c:v>15</c:v>
                </c:pt>
                <c:pt idx="5">
                  <c:v>30</c:v>
                </c:pt>
                <c:pt idx="6">
                  <c:v>30</c:v>
                </c:pt>
                <c:pt idx="7">
                  <c:v>40</c:v>
                </c:pt>
                <c:pt idx="8">
                  <c:v>50</c:v>
                </c:pt>
                <c:pt idx="9">
                  <c:v>60</c:v>
                </c:pt>
                <c:pt idx="10">
                  <c:v>70</c:v>
                </c:pt>
                <c:pt idx="11">
                  <c:v>80</c:v>
                </c:pt>
                <c:pt idx="12">
                  <c:v>90</c:v>
                </c:pt>
                <c:pt idx="13">
                  <c:v>90</c:v>
                </c:pt>
                <c:pt idx="14">
                  <c:v>90</c:v>
                </c:pt>
                <c:pt idx="15">
                  <c:v>90</c:v>
                </c:pt>
                <c:pt idx="16">
                  <c:v>90</c:v>
                </c:pt>
                <c:pt idx="17">
                  <c:v>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E6-4469-AB87-0ECD846F0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898992"/>
        <c:axId val="424896248"/>
      </c:scatterChart>
      <c:valAx>
        <c:axId val="424898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896248"/>
        <c:crosses val="autoZero"/>
        <c:crossBetween val="midCat"/>
      </c:valAx>
      <c:valAx>
        <c:axId val="42489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898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6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4.9082946367458372E-2"/>
          <c:y val="0.41172585641898429"/>
          <c:w val="0.32040048118985126"/>
          <c:h val="0.21002838142389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D394E-18BA-40C4-940D-7A588502A414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759B31D1-6C1C-4A4B-8393-1423A477A46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dirty="0"/>
            <a:t>GP</a:t>
          </a:r>
        </a:p>
      </dgm:t>
    </dgm:pt>
    <dgm:pt modelId="{82330799-CB07-4B4A-AFA6-F37AEED87DC9}" type="parTrans" cxnId="{BB3A954E-135C-45A5-8524-1714855EDB5E}">
      <dgm:prSet/>
      <dgm:spPr/>
      <dgm:t>
        <a:bodyPr/>
        <a:lstStyle/>
        <a:p>
          <a:endParaRPr lang="en-GB"/>
        </a:p>
      </dgm:t>
    </dgm:pt>
    <dgm:pt modelId="{AE473767-4697-440C-AA7C-218E19D886A7}" type="sibTrans" cxnId="{BB3A954E-135C-45A5-8524-1714855EDB5E}">
      <dgm:prSet/>
      <dgm:spPr/>
      <dgm:t>
        <a:bodyPr/>
        <a:lstStyle/>
        <a:p>
          <a:endParaRPr lang="en-GB"/>
        </a:p>
      </dgm:t>
    </dgm:pt>
    <dgm:pt modelId="{07948C51-27AB-4EB3-A078-D97C0455C6C8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Non Clinical roles:</a:t>
          </a:r>
        </a:p>
      </dgm:t>
    </dgm:pt>
    <dgm:pt modelId="{E7AA0FB2-58E0-4EC6-B546-46A4EB741877}" type="parTrans" cxnId="{E72803FE-755A-4EB8-8EB9-CE6DE9001222}">
      <dgm:prSet/>
      <dgm:spPr/>
      <dgm:t>
        <a:bodyPr/>
        <a:lstStyle/>
        <a:p>
          <a:endParaRPr lang="en-GB"/>
        </a:p>
      </dgm:t>
    </dgm:pt>
    <dgm:pt modelId="{66E28E84-2585-44A9-A2E8-3B275626944E}" type="sibTrans" cxnId="{E72803FE-755A-4EB8-8EB9-CE6DE9001222}">
      <dgm:prSet/>
      <dgm:spPr/>
      <dgm:t>
        <a:bodyPr/>
        <a:lstStyle/>
        <a:p>
          <a:endParaRPr lang="en-GB"/>
        </a:p>
      </dgm:t>
    </dgm:pt>
    <dgm:pt modelId="{91372E56-C41C-4A3D-AAB5-204E404665E8}">
      <dgm:prSet phldrT="[Text]"/>
      <dgm:spPr>
        <a:solidFill>
          <a:srgbClr val="983FF1"/>
        </a:solidFill>
      </dgm:spPr>
      <dgm:t>
        <a:bodyPr/>
        <a:lstStyle/>
        <a:p>
          <a:r>
            <a:rPr lang="en-GB" dirty="0"/>
            <a:t>Clinical other roles</a:t>
          </a:r>
        </a:p>
      </dgm:t>
    </dgm:pt>
    <dgm:pt modelId="{4CDE96D5-9B7D-433F-9183-51B17B354775}" type="parTrans" cxnId="{AFB11107-E109-4036-8980-3B3C276ACD40}">
      <dgm:prSet/>
      <dgm:spPr/>
      <dgm:t>
        <a:bodyPr/>
        <a:lstStyle/>
        <a:p>
          <a:endParaRPr lang="en-GB"/>
        </a:p>
      </dgm:t>
    </dgm:pt>
    <dgm:pt modelId="{D10A9DE9-6440-4D8B-B27D-5992E0F9E03F}" type="sibTrans" cxnId="{AFB11107-E109-4036-8980-3B3C276ACD40}">
      <dgm:prSet/>
      <dgm:spPr/>
      <dgm:t>
        <a:bodyPr/>
        <a:lstStyle/>
        <a:p>
          <a:endParaRPr lang="en-GB"/>
        </a:p>
      </dgm:t>
    </dgm:pt>
    <dgm:pt modelId="{08563947-3322-4B8D-A02B-032FAFBB801B}" type="pres">
      <dgm:prSet presAssocID="{94CD394E-18BA-40C4-940D-7A588502A414}" presName="compositeShape" presStyleCnt="0">
        <dgm:presLayoutVars>
          <dgm:chMax val="7"/>
          <dgm:dir/>
          <dgm:resizeHandles val="exact"/>
        </dgm:presLayoutVars>
      </dgm:prSet>
      <dgm:spPr/>
    </dgm:pt>
    <dgm:pt modelId="{F5FAEC1F-49C4-4935-93DB-AD89FABDBCBB}" type="pres">
      <dgm:prSet presAssocID="{94CD394E-18BA-40C4-940D-7A588502A414}" presName="wedge1" presStyleLbl="node1" presStyleIdx="0" presStyleCnt="3"/>
      <dgm:spPr/>
    </dgm:pt>
    <dgm:pt modelId="{ED919748-2A6E-45CA-B539-7FE9AF35AD48}" type="pres">
      <dgm:prSet presAssocID="{94CD394E-18BA-40C4-940D-7A588502A41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392F7E9-1D1E-4317-8C61-5952DE399AEE}" type="pres">
      <dgm:prSet presAssocID="{94CD394E-18BA-40C4-940D-7A588502A414}" presName="wedge2" presStyleLbl="node1" presStyleIdx="1" presStyleCnt="3"/>
      <dgm:spPr/>
    </dgm:pt>
    <dgm:pt modelId="{EB21C1AB-8170-44D2-9443-BEB0E1BDFE01}" type="pres">
      <dgm:prSet presAssocID="{94CD394E-18BA-40C4-940D-7A588502A41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268EE12-23CF-49D4-806E-15FDE25A6984}" type="pres">
      <dgm:prSet presAssocID="{94CD394E-18BA-40C4-940D-7A588502A414}" presName="wedge3" presStyleLbl="node1" presStyleIdx="2" presStyleCnt="3"/>
      <dgm:spPr/>
    </dgm:pt>
    <dgm:pt modelId="{F73D895C-FBF5-414E-94FE-B7A54DF38DD4}" type="pres">
      <dgm:prSet presAssocID="{94CD394E-18BA-40C4-940D-7A588502A41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FB11107-E109-4036-8980-3B3C276ACD40}" srcId="{94CD394E-18BA-40C4-940D-7A588502A414}" destId="{91372E56-C41C-4A3D-AAB5-204E404665E8}" srcOrd="2" destOrd="0" parTransId="{4CDE96D5-9B7D-433F-9183-51B17B354775}" sibTransId="{D10A9DE9-6440-4D8B-B27D-5992E0F9E03F}"/>
    <dgm:cxn modelId="{B461B60A-2956-4DA9-A241-34FF54308530}" type="presOf" srcId="{07948C51-27AB-4EB3-A078-D97C0455C6C8}" destId="{EB21C1AB-8170-44D2-9443-BEB0E1BDFE01}" srcOrd="1" destOrd="0" presId="urn:microsoft.com/office/officeart/2005/8/layout/chart3"/>
    <dgm:cxn modelId="{D4DA3A45-5083-451C-B330-B1489F77BE1E}" type="presOf" srcId="{759B31D1-6C1C-4A4B-8393-1423A477A467}" destId="{ED919748-2A6E-45CA-B539-7FE9AF35AD48}" srcOrd="1" destOrd="0" presId="urn:microsoft.com/office/officeart/2005/8/layout/chart3"/>
    <dgm:cxn modelId="{7DA9DD68-DE8A-4E8F-8394-FA5AAB9E8D1A}" type="presOf" srcId="{94CD394E-18BA-40C4-940D-7A588502A414}" destId="{08563947-3322-4B8D-A02B-032FAFBB801B}" srcOrd="0" destOrd="0" presId="urn:microsoft.com/office/officeart/2005/8/layout/chart3"/>
    <dgm:cxn modelId="{BB3A954E-135C-45A5-8524-1714855EDB5E}" srcId="{94CD394E-18BA-40C4-940D-7A588502A414}" destId="{759B31D1-6C1C-4A4B-8393-1423A477A467}" srcOrd="0" destOrd="0" parTransId="{82330799-CB07-4B4A-AFA6-F37AEED87DC9}" sibTransId="{AE473767-4697-440C-AA7C-218E19D886A7}"/>
    <dgm:cxn modelId="{983B4A59-EFFC-465E-84E2-D6CBAC824DA2}" type="presOf" srcId="{07948C51-27AB-4EB3-A078-D97C0455C6C8}" destId="{D392F7E9-1D1E-4317-8C61-5952DE399AEE}" srcOrd="0" destOrd="0" presId="urn:microsoft.com/office/officeart/2005/8/layout/chart3"/>
    <dgm:cxn modelId="{4FDD139B-D439-4707-BF3A-7598A8F02F29}" type="presOf" srcId="{91372E56-C41C-4A3D-AAB5-204E404665E8}" destId="{F73D895C-FBF5-414E-94FE-B7A54DF38DD4}" srcOrd="1" destOrd="0" presId="urn:microsoft.com/office/officeart/2005/8/layout/chart3"/>
    <dgm:cxn modelId="{BEAF36B9-8B0A-4064-AE34-885C64A51DD9}" type="presOf" srcId="{91372E56-C41C-4A3D-AAB5-204E404665E8}" destId="{F268EE12-23CF-49D4-806E-15FDE25A6984}" srcOrd="0" destOrd="0" presId="urn:microsoft.com/office/officeart/2005/8/layout/chart3"/>
    <dgm:cxn modelId="{597B0FC9-2C70-4661-B40E-759BE5C5BE35}" type="presOf" srcId="{759B31D1-6C1C-4A4B-8393-1423A477A467}" destId="{F5FAEC1F-49C4-4935-93DB-AD89FABDBCBB}" srcOrd="0" destOrd="0" presId="urn:microsoft.com/office/officeart/2005/8/layout/chart3"/>
    <dgm:cxn modelId="{E72803FE-755A-4EB8-8EB9-CE6DE9001222}" srcId="{94CD394E-18BA-40C4-940D-7A588502A414}" destId="{07948C51-27AB-4EB3-A078-D97C0455C6C8}" srcOrd="1" destOrd="0" parTransId="{E7AA0FB2-58E0-4EC6-B546-46A4EB741877}" sibTransId="{66E28E84-2585-44A9-A2E8-3B275626944E}"/>
    <dgm:cxn modelId="{3EF5D50F-2A0C-43FE-B8E7-7F07DC6B5FD2}" type="presParOf" srcId="{08563947-3322-4B8D-A02B-032FAFBB801B}" destId="{F5FAEC1F-49C4-4935-93DB-AD89FABDBCBB}" srcOrd="0" destOrd="0" presId="urn:microsoft.com/office/officeart/2005/8/layout/chart3"/>
    <dgm:cxn modelId="{B7FFF1CD-9048-450C-AE43-3DCE6961652C}" type="presParOf" srcId="{08563947-3322-4B8D-A02B-032FAFBB801B}" destId="{ED919748-2A6E-45CA-B539-7FE9AF35AD48}" srcOrd="1" destOrd="0" presId="urn:microsoft.com/office/officeart/2005/8/layout/chart3"/>
    <dgm:cxn modelId="{F09231F7-8108-4BF0-B224-0644597BDB34}" type="presParOf" srcId="{08563947-3322-4B8D-A02B-032FAFBB801B}" destId="{D392F7E9-1D1E-4317-8C61-5952DE399AEE}" srcOrd="2" destOrd="0" presId="urn:microsoft.com/office/officeart/2005/8/layout/chart3"/>
    <dgm:cxn modelId="{35B28566-E864-4238-A42D-CEF11449B23D}" type="presParOf" srcId="{08563947-3322-4B8D-A02B-032FAFBB801B}" destId="{EB21C1AB-8170-44D2-9443-BEB0E1BDFE01}" srcOrd="3" destOrd="0" presId="urn:microsoft.com/office/officeart/2005/8/layout/chart3"/>
    <dgm:cxn modelId="{D255D8F1-AC33-40BF-9B7A-46B18A0BA548}" type="presParOf" srcId="{08563947-3322-4B8D-A02B-032FAFBB801B}" destId="{F268EE12-23CF-49D4-806E-15FDE25A6984}" srcOrd="4" destOrd="0" presId="urn:microsoft.com/office/officeart/2005/8/layout/chart3"/>
    <dgm:cxn modelId="{67188041-59AA-46F2-9D37-72EBE3A87348}" type="presParOf" srcId="{08563947-3322-4B8D-A02B-032FAFBB801B}" destId="{F73D895C-FBF5-414E-94FE-B7A54DF38DD4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ECCDC-79B3-40C6-84BD-19096A389EDD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661A9D3B-F2DE-40D2-BBDC-00317D51E60E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Overlap</a:t>
          </a:r>
        </a:p>
      </dgm:t>
    </dgm:pt>
    <dgm:pt modelId="{37142084-D1B7-423E-A697-4C2F1D450FAC}" type="parTrans" cxnId="{DC818A89-B441-4BBC-84E1-54BB9F61F2DD}">
      <dgm:prSet/>
      <dgm:spPr/>
      <dgm:t>
        <a:bodyPr/>
        <a:lstStyle/>
        <a:p>
          <a:endParaRPr lang="en-GB"/>
        </a:p>
      </dgm:t>
    </dgm:pt>
    <dgm:pt modelId="{5F735C9E-3915-490A-B4E7-E4F1973A5CDC}" type="sibTrans" cxnId="{DC818A89-B441-4BBC-84E1-54BB9F61F2DD}">
      <dgm:prSet/>
      <dgm:spPr/>
      <dgm:t>
        <a:bodyPr/>
        <a:lstStyle/>
        <a:p>
          <a:endParaRPr lang="en-GB"/>
        </a:p>
      </dgm:t>
    </dgm:pt>
    <dgm:pt modelId="{5DF85C7D-12AE-449C-B754-6E66DE91F365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Breadth of role</a:t>
          </a:r>
        </a:p>
      </dgm:t>
    </dgm:pt>
    <dgm:pt modelId="{9CAE166B-BA98-4FCE-AA36-38327E0835C7}" type="parTrans" cxnId="{3F0E36C6-0983-464C-A1CB-7974B60CA7C9}">
      <dgm:prSet/>
      <dgm:spPr/>
      <dgm:t>
        <a:bodyPr/>
        <a:lstStyle/>
        <a:p>
          <a:endParaRPr lang="en-GB"/>
        </a:p>
      </dgm:t>
    </dgm:pt>
    <dgm:pt modelId="{34B04C4F-E9CA-494B-8ED9-D655730BE288}" type="sibTrans" cxnId="{3F0E36C6-0983-464C-A1CB-7974B60CA7C9}">
      <dgm:prSet/>
      <dgm:spPr/>
      <dgm:t>
        <a:bodyPr/>
        <a:lstStyle/>
        <a:p>
          <a:endParaRPr lang="en-GB"/>
        </a:p>
      </dgm:t>
    </dgm:pt>
    <dgm:pt modelId="{9D963DA3-D90C-4B45-8A68-32A00314DACC}">
      <dgm:prSet phldrT="[Text]" custT="1"/>
      <dgm:spPr/>
      <dgm:t>
        <a:bodyPr/>
        <a:lstStyle/>
        <a:p>
          <a:r>
            <a:rPr lang="en-GB" sz="2000" dirty="0">
              <a:solidFill>
                <a:schemeClr val="tx1"/>
              </a:solidFill>
            </a:rPr>
            <a:t>Integration benchmarking &amp;peer support</a:t>
          </a:r>
        </a:p>
      </dgm:t>
    </dgm:pt>
    <dgm:pt modelId="{3F2F26E2-C0A5-4553-8801-B38511D7067A}" type="parTrans" cxnId="{E433EE15-B553-4F8E-8E67-DE9072337195}">
      <dgm:prSet/>
      <dgm:spPr/>
      <dgm:t>
        <a:bodyPr/>
        <a:lstStyle/>
        <a:p>
          <a:endParaRPr lang="en-GB"/>
        </a:p>
      </dgm:t>
    </dgm:pt>
    <dgm:pt modelId="{1451CE87-88E3-4B88-A1B0-A7722E82C2DD}" type="sibTrans" cxnId="{E433EE15-B553-4F8E-8E67-DE9072337195}">
      <dgm:prSet/>
      <dgm:spPr/>
      <dgm:t>
        <a:bodyPr/>
        <a:lstStyle/>
        <a:p>
          <a:endParaRPr lang="en-GB"/>
        </a:p>
      </dgm:t>
    </dgm:pt>
    <dgm:pt modelId="{206D1E87-337F-420D-9932-D7E47F321940}">
      <dgm:prSet phldrT="[Text]"/>
      <dgm:spPr/>
      <dgm:t>
        <a:bodyPr/>
        <a:lstStyle/>
        <a:p>
          <a:endParaRPr lang="en-GB" sz="2800" dirty="0">
            <a:solidFill>
              <a:schemeClr val="tx1"/>
            </a:solidFill>
          </a:endParaRPr>
        </a:p>
      </dgm:t>
    </dgm:pt>
    <dgm:pt modelId="{73B06E81-C47F-473C-8EC3-DCC0F01CDA18}" type="parTrans" cxnId="{F6F05514-189E-49CD-8950-F247F333F203}">
      <dgm:prSet/>
      <dgm:spPr/>
      <dgm:t>
        <a:bodyPr/>
        <a:lstStyle/>
        <a:p>
          <a:endParaRPr lang="en-GB"/>
        </a:p>
      </dgm:t>
    </dgm:pt>
    <dgm:pt modelId="{35B32977-DC82-4A38-A967-529CC2C968E7}" type="sibTrans" cxnId="{F6F05514-189E-49CD-8950-F247F333F203}">
      <dgm:prSet/>
      <dgm:spPr/>
      <dgm:t>
        <a:bodyPr/>
        <a:lstStyle/>
        <a:p>
          <a:endParaRPr lang="en-GB"/>
        </a:p>
      </dgm:t>
    </dgm:pt>
    <dgm:pt modelId="{4AA423A5-C1BD-4D50-9746-C70C31551490}">
      <dgm:prSet phldrT="[Text]" custT="1"/>
      <dgm:spPr/>
      <dgm:t>
        <a:bodyPr/>
        <a:lstStyle/>
        <a:p>
          <a:r>
            <a:rPr lang="en-GB" sz="2000" dirty="0">
              <a:solidFill>
                <a:schemeClr val="tx1"/>
              </a:solidFill>
            </a:rPr>
            <a:t>Risk management</a:t>
          </a:r>
        </a:p>
      </dgm:t>
    </dgm:pt>
    <dgm:pt modelId="{CB61353F-3E43-4CC3-8F92-671D6B9156A7}" type="parTrans" cxnId="{8139F9A9-652F-4F7F-95FC-B1C6A65C9BC5}">
      <dgm:prSet/>
      <dgm:spPr/>
      <dgm:t>
        <a:bodyPr/>
        <a:lstStyle/>
        <a:p>
          <a:endParaRPr lang="en-GB"/>
        </a:p>
      </dgm:t>
    </dgm:pt>
    <dgm:pt modelId="{51F7D90E-A413-4D70-B0E2-E52F76C28C16}" type="sibTrans" cxnId="{8139F9A9-652F-4F7F-95FC-B1C6A65C9BC5}">
      <dgm:prSet/>
      <dgm:spPr/>
      <dgm:t>
        <a:bodyPr/>
        <a:lstStyle/>
        <a:p>
          <a:endParaRPr lang="en-GB"/>
        </a:p>
      </dgm:t>
    </dgm:pt>
    <dgm:pt modelId="{99E076AC-8F21-42C2-8B69-17C0FE51045C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CPD</a:t>
          </a:r>
        </a:p>
      </dgm:t>
    </dgm:pt>
    <dgm:pt modelId="{B3F74BB1-495F-4E1E-98BC-A5BE3BE26F42}" type="parTrans" cxnId="{98759C0B-1614-4BD2-AD07-1EAB3BD0FDF2}">
      <dgm:prSet/>
      <dgm:spPr/>
      <dgm:t>
        <a:bodyPr/>
        <a:lstStyle/>
        <a:p>
          <a:endParaRPr lang="en-GB"/>
        </a:p>
      </dgm:t>
    </dgm:pt>
    <dgm:pt modelId="{8D25FB78-86EB-4CFB-9C50-82BB4711B16B}" type="sibTrans" cxnId="{98759C0B-1614-4BD2-AD07-1EAB3BD0FDF2}">
      <dgm:prSet/>
      <dgm:spPr/>
      <dgm:t>
        <a:bodyPr/>
        <a:lstStyle/>
        <a:p>
          <a:endParaRPr lang="en-GB"/>
        </a:p>
      </dgm:t>
    </dgm:pt>
    <dgm:pt modelId="{E20A71B6-5F60-4AB6-9321-7D2CECB7D9D2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Duration&amp; spread</a:t>
          </a:r>
        </a:p>
      </dgm:t>
    </dgm:pt>
    <dgm:pt modelId="{2D28425F-5C1C-48BB-824F-D75B4587DD55}" type="parTrans" cxnId="{AA33B885-0D94-42D1-9739-28E643620EB1}">
      <dgm:prSet/>
      <dgm:spPr/>
      <dgm:t>
        <a:bodyPr/>
        <a:lstStyle/>
        <a:p>
          <a:endParaRPr lang="en-GB"/>
        </a:p>
      </dgm:t>
    </dgm:pt>
    <dgm:pt modelId="{E32FD4B9-944D-4161-BF88-068A9EF1DB9A}" type="sibTrans" cxnId="{AA33B885-0D94-42D1-9739-28E643620EB1}">
      <dgm:prSet/>
      <dgm:spPr/>
      <dgm:t>
        <a:bodyPr/>
        <a:lstStyle/>
        <a:p>
          <a:endParaRPr lang="en-GB"/>
        </a:p>
      </dgm:t>
    </dgm:pt>
    <dgm:pt modelId="{AFF74A55-AB93-4C09-96BD-F039B611A7A2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Experience</a:t>
          </a:r>
        </a:p>
      </dgm:t>
    </dgm:pt>
    <dgm:pt modelId="{DA2B3489-538B-4477-A745-B253217557AF}" type="parTrans" cxnId="{D3534FB7-7D4A-48A8-9917-7024F0D88269}">
      <dgm:prSet/>
      <dgm:spPr/>
      <dgm:t>
        <a:bodyPr/>
        <a:lstStyle/>
        <a:p>
          <a:endParaRPr lang="en-GB"/>
        </a:p>
      </dgm:t>
    </dgm:pt>
    <dgm:pt modelId="{A17D2B21-875E-417A-9128-619DA9B4F067}" type="sibTrans" cxnId="{D3534FB7-7D4A-48A8-9917-7024F0D88269}">
      <dgm:prSet/>
      <dgm:spPr/>
      <dgm:t>
        <a:bodyPr/>
        <a:lstStyle/>
        <a:p>
          <a:endParaRPr lang="en-GB"/>
        </a:p>
      </dgm:t>
    </dgm:pt>
    <dgm:pt modelId="{FB494C85-9C0E-48AB-9C9B-4A6C8E492E59}" type="pres">
      <dgm:prSet presAssocID="{AECECCDC-79B3-40C6-84BD-19096A389EDD}" presName="compositeShape" presStyleCnt="0">
        <dgm:presLayoutVars>
          <dgm:chMax val="7"/>
          <dgm:dir/>
          <dgm:resizeHandles val="exact"/>
        </dgm:presLayoutVars>
      </dgm:prSet>
      <dgm:spPr/>
    </dgm:pt>
    <dgm:pt modelId="{0F15F30A-1330-441A-96AB-4518CE5C8A15}" type="pres">
      <dgm:prSet presAssocID="{AECECCDC-79B3-40C6-84BD-19096A389EDD}" presName="wedge1" presStyleLbl="node1" presStyleIdx="0" presStyleCnt="7" custLinFactNeighborX="-2593" custLinFactNeighborY="5371"/>
      <dgm:spPr/>
    </dgm:pt>
    <dgm:pt modelId="{10382FAA-7547-4685-8670-84A2718BCAB6}" type="pres">
      <dgm:prSet presAssocID="{AECECCDC-79B3-40C6-84BD-19096A389EDD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D76208D1-A6C5-4A9C-BBC5-D2C74D91A584}" type="pres">
      <dgm:prSet presAssocID="{AECECCDC-79B3-40C6-84BD-19096A389EDD}" presName="wedge2" presStyleLbl="node1" presStyleIdx="1" presStyleCnt="7"/>
      <dgm:spPr/>
    </dgm:pt>
    <dgm:pt modelId="{C62C7E1A-F3DA-4BA4-BFD1-D2BAB915EBE3}" type="pres">
      <dgm:prSet presAssocID="{AECECCDC-79B3-40C6-84BD-19096A389EDD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A93D8CF9-7969-4201-85F4-BE2165A1986B}" type="pres">
      <dgm:prSet presAssocID="{AECECCDC-79B3-40C6-84BD-19096A389EDD}" presName="wedge3" presStyleLbl="node1" presStyleIdx="2" presStyleCnt="7"/>
      <dgm:spPr/>
    </dgm:pt>
    <dgm:pt modelId="{A154311A-86BF-42C4-B583-219E2004B5CB}" type="pres">
      <dgm:prSet presAssocID="{AECECCDC-79B3-40C6-84BD-19096A389EDD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4419A0E-6D6A-4010-8FFE-0531797CEABA}" type="pres">
      <dgm:prSet presAssocID="{AECECCDC-79B3-40C6-84BD-19096A389EDD}" presName="wedge4" presStyleLbl="node1" presStyleIdx="3" presStyleCnt="7"/>
      <dgm:spPr/>
    </dgm:pt>
    <dgm:pt modelId="{A53F7264-981C-4E86-B56B-341473F4A35D}" type="pres">
      <dgm:prSet presAssocID="{AECECCDC-79B3-40C6-84BD-19096A389EDD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2AAD591F-D454-4C2B-A09E-2430AC2D0AF6}" type="pres">
      <dgm:prSet presAssocID="{AECECCDC-79B3-40C6-84BD-19096A389EDD}" presName="wedge5" presStyleLbl="node1" presStyleIdx="4" presStyleCnt="7"/>
      <dgm:spPr/>
    </dgm:pt>
    <dgm:pt modelId="{70C13B27-1DD2-4E5C-BF40-2C69D978952E}" type="pres">
      <dgm:prSet presAssocID="{AECECCDC-79B3-40C6-84BD-19096A389EDD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4259260-DED1-4E96-9505-6AEAB1CAD0AE}" type="pres">
      <dgm:prSet presAssocID="{AECECCDC-79B3-40C6-84BD-19096A389EDD}" presName="wedge6" presStyleLbl="node1" presStyleIdx="5" presStyleCnt="7"/>
      <dgm:spPr/>
    </dgm:pt>
    <dgm:pt modelId="{C28B4192-DE46-4CBF-B7DB-59E0455E0C26}" type="pres">
      <dgm:prSet presAssocID="{AECECCDC-79B3-40C6-84BD-19096A389EDD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A2996082-BB6E-42B8-83D8-DF721F12C00D}" type="pres">
      <dgm:prSet presAssocID="{AECECCDC-79B3-40C6-84BD-19096A389EDD}" presName="wedge7" presStyleLbl="node1" presStyleIdx="6" presStyleCnt="7"/>
      <dgm:spPr/>
    </dgm:pt>
    <dgm:pt modelId="{56C2DC89-9EA6-4C7D-B09B-48FED295F9A1}" type="pres">
      <dgm:prSet presAssocID="{AECECCDC-79B3-40C6-84BD-19096A389EDD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10A3601-7D98-48BB-92C6-F2CABEF77091}" type="presOf" srcId="{4AA423A5-C1BD-4D50-9746-C70C31551490}" destId="{A53F7264-981C-4E86-B56B-341473F4A35D}" srcOrd="1" destOrd="0" presId="urn:microsoft.com/office/officeart/2005/8/layout/chart3"/>
    <dgm:cxn modelId="{98759C0B-1614-4BD2-AD07-1EAB3BD0FDF2}" srcId="{AECECCDC-79B3-40C6-84BD-19096A389EDD}" destId="{99E076AC-8F21-42C2-8B69-17C0FE51045C}" srcOrd="4" destOrd="0" parTransId="{B3F74BB1-495F-4E1E-98BC-A5BE3BE26F42}" sibTransId="{8D25FB78-86EB-4CFB-9C50-82BB4711B16B}"/>
    <dgm:cxn modelId="{18C0AC0E-A6D8-4693-BEFE-71FC75FB4E38}" type="presOf" srcId="{99E076AC-8F21-42C2-8B69-17C0FE51045C}" destId="{70C13B27-1DD2-4E5C-BF40-2C69D978952E}" srcOrd="1" destOrd="0" presId="urn:microsoft.com/office/officeart/2005/8/layout/chart3"/>
    <dgm:cxn modelId="{09BD6312-8EBE-4E6F-B93F-1625465C6797}" type="presOf" srcId="{AFF74A55-AB93-4C09-96BD-F039B611A7A2}" destId="{A2996082-BB6E-42B8-83D8-DF721F12C00D}" srcOrd="0" destOrd="0" presId="urn:microsoft.com/office/officeart/2005/8/layout/chart3"/>
    <dgm:cxn modelId="{F6F05514-189E-49CD-8950-F247F333F203}" srcId="{AECECCDC-79B3-40C6-84BD-19096A389EDD}" destId="{206D1E87-337F-420D-9932-D7E47F321940}" srcOrd="7" destOrd="0" parTransId="{73B06E81-C47F-473C-8EC3-DCC0F01CDA18}" sibTransId="{35B32977-DC82-4A38-A967-529CC2C968E7}"/>
    <dgm:cxn modelId="{E433EE15-B553-4F8E-8E67-DE9072337195}" srcId="{AECECCDC-79B3-40C6-84BD-19096A389EDD}" destId="{9D963DA3-D90C-4B45-8A68-32A00314DACC}" srcOrd="2" destOrd="0" parTransId="{3F2F26E2-C0A5-4553-8801-B38511D7067A}" sibTransId="{1451CE87-88E3-4B88-A1B0-A7722E82C2DD}"/>
    <dgm:cxn modelId="{81200016-DE5A-48C7-BDF8-8740455729D9}" type="presOf" srcId="{9D963DA3-D90C-4B45-8A68-32A00314DACC}" destId="{A93D8CF9-7969-4201-85F4-BE2165A1986B}" srcOrd="0" destOrd="0" presId="urn:microsoft.com/office/officeart/2005/8/layout/chart3"/>
    <dgm:cxn modelId="{E139BC1C-1BDE-4478-8DF6-547E91AE30A2}" type="presOf" srcId="{E20A71B6-5F60-4AB6-9321-7D2CECB7D9D2}" destId="{84259260-DED1-4E96-9505-6AEAB1CAD0AE}" srcOrd="0" destOrd="0" presId="urn:microsoft.com/office/officeart/2005/8/layout/chart3"/>
    <dgm:cxn modelId="{886B4C27-F5AA-48F2-BFC5-C567BBE5CC7E}" type="presOf" srcId="{99E076AC-8F21-42C2-8B69-17C0FE51045C}" destId="{2AAD591F-D454-4C2B-A09E-2430AC2D0AF6}" srcOrd="0" destOrd="0" presId="urn:microsoft.com/office/officeart/2005/8/layout/chart3"/>
    <dgm:cxn modelId="{B5EEC437-FA25-4E88-BFD3-8CF942C53996}" type="presOf" srcId="{4AA423A5-C1BD-4D50-9746-C70C31551490}" destId="{74419A0E-6D6A-4010-8FFE-0531797CEABA}" srcOrd="0" destOrd="0" presId="urn:microsoft.com/office/officeart/2005/8/layout/chart3"/>
    <dgm:cxn modelId="{C5BBBB5F-E0B6-463C-A033-2262D5AD149A}" type="presOf" srcId="{661A9D3B-F2DE-40D2-BBDC-00317D51E60E}" destId="{0F15F30A-1330-441A-96AB-4518CE5C8A15}" srcOrd="0" destOrd="0" presId="urn:microsoft.com/office/officeart/2005/8/layout/chart3"/>
    <dgm:cxn modelId="{5098C578-85EF-4770-9E71-77E7CB6B8AFB}" type="presOf" srcId="{AFF74A55-AB93-4C09-96BD-F039B611A7A2}" destId="{56C2DC89-9EA6-4C7D-B09B-48FED295F9A1}" srcOrd="1" destOrd="0" presId="urn:microsoft.com/office/officeart/2005/8/layout/chart3"/>
    <dgm:cxn modelId="{AA33B885-0D94-42D1-9739-28E643620EB1}" srcId="{AECECCDC-79B3-40C6-84BD-19096A389EDD}" destId="{E20A71B6-5F60-4AB6-9321-7D2CECB7D9D2}" srcOrd="5" destOrd="0" parTransId="{2D28425F-5C1C-48BB-824F-D75B4587DD55}" sibTransId="{E32FD4B9-944D-4161-BF88-068A9EF1DB9A}"/>
    <dgm:cxn modelId="{DC818A89-B441-4BBC-84E1-54BB9F61F2DD}" srcId="{AECECCDC-79B3-40C6-84BD-19096A389EDD}" destId="{661A9D3B-F2DE-40D2-BBDC-00317D51E60E}" srcOrd="0" destOrd="0" parTransId="{37142084-D1B7-423E-A697-4C2F1D450FAC}" sibTransId="{5F735C9E-3915-490A-B4E7-E4F1973A5CDC}"/>
    <dgm:cxn modelId="{25638C92-26AB-47A9-B803-BCC9D755F97B}" type="presOf" srcId="{5DF85C7D-12AE-449C-B754-6E66DE91F365}" destId="{C62C7E1A-F3DA-4BA4-BFD1-D2BAB915EBE3}" srcOrd="1" destOrd="0" presId="urn:microsoft.com/office/officeart/2005/8/layout/chart3"/>
    <dgm:cxn modelId="{8139F9A9-652F-4F7F-95FC-B1C6A65C9BC5}" srcId="{AECECCDC-79B3-40C6-84BD-19096A389EDD}" destId="{4AA423A5-C1BD-4D50-9746-C70C31551490}" srcOrd="3" destOrd="0" parTransId="{CB61353F-3E43-4CC3-8F92-671D6B9156A7}" sibTransId="{51F7D90E-A413-4D70-B0E2-E52F76C28C16}"/>
    <dgm:cxn modelId="{D3534FB7-7D4A-48A8-9917-7024F0D88269}" srcId="{AECECCDC-79B3-40C6-84BD-19096A389EDD}" destId="{AFF74A55-AB93-4C09-96BD-F039B611A7A2}" srcOrd="6" destOrd="0" parTransId="{DA2B3489-538B-4477-A745-B253217557AF}" sibTransId="{A17D2B21-875E-417A-9128-619DA9B4F067}"/>
    <dgm:cxn modelId="{804A9CBD-F5B5-44AC-8BAE-010540DAE363}" type="presOf" srcId="{5DF85C7D-12AE-449C-B754-6E66DE91F365}" destId="{D76208D1-A6C5-4A9C-BBC5-D2C74D91A584}" srcOrd="0" destOrd="0" presId="urn:microsoft.com/office/officeart/2005/8/layout/chart3"/>
    <dgm:cxn modelId="{1CF2ADBF-01E5-4F27-BBA1-64E762D880A7}" type="presOf" srcId="{E20A71B6-5F60-4AB6-9321-7D2CECB7D9D2}" destId="{C28B4192-DE46-4CBF-B7DB-59E0455E0C26}" srcOrd="1" destOrd="0" presId="urn:microsoft.com/office/officeart/2005/8/layout/chart3"/>
    <dgm:cxn modelId="{D2D543C5-6D8D-48B6-B594-4D8E87722ED2}" type="presOf" srcId="{661A9D3B-F2DE-40D2-BBDC-00317D51E60E}" destId="{10382FAA-7547-4685-8670-84A2718BCAB6}" srcOrd="1" destOrd="0" presId="urn:microsoft.com/office/officeart/2005/8/layout/chart3"/>
    <dgm:cxn modelId="{3F0E36C6-0983-464C-A1CB-7974B60CA7C9}" srcId="{AECECCDC-79B3-40C6-84BD-19096A389EDD}" destId="{5DF85C7D-12AE-449C-B754-6E66DE91F365}" srcOrd="1" destOrd="0" parTransId="{9CAE166B-BA98-4FCE-AA36-38327E0835C7}" sibTransId="{34B04C4F-E9CA-494B-8ED9-D655730BE288}"/>
    <dgm:cxn modelId="{3EDEA5E6-4FB5-45C8-80B3-3C0E25B9598A}" type="presOf" srcId="{9D963DA3-D90C-4B45-8A68-32A00314DACC}" destId="{A154311A-86BF-42C4-B583-219E2004B5CB}" srcOrd="1" destOrd="0" presId="urn:microsoft.com/office/officeart/2005/8/layout/chart3"/>
    <dgm:cxn modelId="{8151AFF1-5D90-48BD-AA92-FE7AE53DD5AC}" type="presOf" srcId="{AECECCDC-79B3-40C6-84BD-19096A389EDD}" destId="{FB494C85-9C0E-48AB-9C9B-4A6C8E492E59}" srcOrd="0" destOrd="0" presId="urn:microsoft.com/office/officeart/2005/8/layout/chart3"/>
    <dgm:cxn modelId="{D0E92C2F-7C00-4714-BA5D-4235221988BC}" type="presParOf" srcId="{FB494C85-9C0E-48AB-9C9B-4A6C8E492E59}" destId="{0F15F30A-1330-441A-96AB-4518CE5C8A15}" srcOrd="0" destOrd="0" presId="urn:microsoft.com/office/officeart/2005/8/layout/chart3"/>
    <dgm:cxn modelId="{31BB3AE0-A4AC-4B45-B83C-DD17737DAE0E}" type="presParOf" srcId="{FB494C85-9C0E-48AB-9C9B-4A6C8E492E59}" destId="{10382FAA-7547-4685-8670-84A2718BCAB6}" srcOrd="1" destOrd="0" presId="urn:microsoft.com/office/officeart/2005/8/layout/chart3"/>
    <dgm:cxn modelId="{A1A11AD9-016E-4F4B-A162-638FD813E06A}" type="presParOf" srcId="{FB494C85-9C0E-48AB-9C9B-4A6C8E492E59}" destId="{D76208D1-A6C5-4A9C-BBC5-D2C74D91A584}" srcOrd="2" destOrd="0" presId="urn:microsoft.com/office/officeart/2005/8/layout/chart3"/>
    <dgm:cxn modelId="{ADE88753-44FC-4479-B733-B98AA4BB894E}" type="presParOf" srcId="{FB494C85-9C0E-48AB-9C9B-4A6C8E492E59}" destId="{C62C7E1A-F3DA-4BA4-BFD1-D2BAB915EBE3}" srcOrd="3" destOrd="0" presId="urn:microsoft.com/office/officeart/2005/8/layout/chart3"/>
    <dgm:cxn modelId="{AF8347AD-7440-4F35-86DA-636BAA0F733E}" type="presParOf" srcId="{FB494C85-9C0E-48AB-9C9B-4A6C8E492E59}" destId="{A93D8CF9-7969-4201-85F4-BE2165A1986B}" srcOrd="4" destOrd="0" presId="urn:microsoft.com/office/officeart/2005/8/layout/chart3"/>
    <dgm:cxn modelId="{CDF89349-FFF7-4AE1-A961-3FB3C14FF2E5}" type="presParOf" srcId="{FB494C85-9C0E-48AB-9C9B-4A6C8E492E59}" destId="{A154311A-86BF-42C4-B583-219E2004B5CB}" srcOrd="5" destOrd="0" presId="urn:microsoft.com/office/officeart/2005/8/layout/chart3"/>
    <dgm:cxn modelId="{66FBF2CD-A1DC-43B4-8B05-3C47287CDAE0}" type="presParOf" srcId="{FB494C85-9C0E-48AB-9C9B-4A6C8E492E59}" destId="{74419A0E-6D6A-4010-8FFE-0531797CEABA}" srcOrd="6" destOrd="0" presId="urn:microsoft.com/office/officeart/2005/8/layout/chart3"/>
    <dgm:cxn modelId="{F0E082B9-DABA-415E-9CB7-2B39E410945D}" type="presParOf" srcId="{FB494C85-9C0E-48AB-9C9B-4A6C8E492E59}" destId="{A53F7264-981C-4E86-B56B-341473F4A35D}" srcOrd="7" destOrd="0" presId="urn:microsoft.com/office/officeart/2005/8/layout/chart3"/>
    <dgm:cxn modelId="{420853FF-C194-419D-9B9B-51F81989AFC9}" type="presParOf" srcId="{FB494C85-9C0E-48AB-9C9B-4A6C8E492E59}" destId="{2AAD591F-D454-4C2B-A09E-2430AC2D0AF6}" srcOrd="8" destOrd="0" presId="urn:microsoft.com/office/officeart/2005/8/layout/chart3"/>
    <dgm:cxn modelId="{9D5C882B-EAB5-4727-BC5A-C076899C4B81}" type="presParOf" srcId="{FB494C85-9C0E-48AB-9C9B-4A6C8E492E59}" destId="{70C13B27-1DD2-4E5C-BF40-2C69D978952E}" srcOrd="9" destOrd="0" presId="urn:microsoft.com/office/officeart/2005/8/layout/chart3"/>
    <dgm:cxn modelId="{CDF53116-C06E-427C-BBBA-FEC71493C248}" type="presParOf" srcId="{FB494C85-9C0E-48AB-9C9B-4A6C8E492E59}" destId="{84259260-DED1-4E96-9505-6AEAB1CAD0AE}" srcOrd="10" destOrd="0" presId="urn:microsoft.com/office/officeart/2005/8/layout/chart3"/>
    <dgm:cxn modelId="{D82AF895-1708-405A-BB31-94649597FEFC}" type="presParOf" srcId="{FB494C85-9C0E-48AB-9C9B-4A6C8E492E59}" destId="{C28B4192-DE46-4CBF-B7DB-59E0455E0C26}" srcOrd="11" destOrd="0" presId="urn:microsoft.com/office/officeart/2005/8/layout/chart3"/>
    <dgm:cxn modelId="{45AAB278-DD36-4F69-9C1E-7D686D1BF56F}" type="presParOf" srcId="{FB494C85-9C0E-48AB-9C9B-4A6C8E492E59}" destId="{A2996082-BB6E-42B8-83D8-DF721F12C00D}" srcOrd="12" destOrd="0" presId="urn:microsoft.com/office/officeart/2005/8/layout/chart3"/>
    <dgm:cxn modelId="{C0864CD3-AE0A-4A57-A513-CFBF9A277D9F}" type="presParOf" srcId="{FB494C85-9C0E-48AB-9C9B-4A6C8E492E59}" destId="{56C2DC89-9EA6-4C7D-B09B-48FED295F9A1}" srcOrd="13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977506-F2A1-4837-B7B0-F5649377BA5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27460C-1DC0-4A2E-85EE-3BA7C5C1C4D0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Facilitate Reflection and insight by the GP  </a:t>
          </a:r>
          <a:endParaRPr lang="en-GB" dirty="0"/>
        </a:p>
      </dgm:t>
    </dgm:pt>
    <dgm:pt modelId="{382D8ECE-C798-4E5F-9992-8517D5B066E0}" type="parTrans" cxnId="{FD906FBA-7D09-4654-B39E-8159F289C014}">
      <dgm:prSet/>
      <dgm:spPr/>
      <dgm:t>
        <a:bodyPr/>
        <a:lstStyle/>
        <a:p>
          <a:endParaRPr lang="en-GB"/>
        </a:p>
      </dgm:t>
    </dgm:pt>
    <dgm:pt modelId="{695EB9BE-867B-4BE7-AA39-73A2AF24F3F9}" type="sibTrans" cxnId="{FD906FBA-7D09-4654-B39E-8159F289C014}">
      <dgm:prSet/>
      <dgm:spPr/>
      <dgm:t>
        <a:bodyPr/>
        <a:lstStyle/>
        <a:p>
          <a:endParaRPr lang="en-GB"/>
        </a:p>
      </dgm:t>
    </dgm:pt>
    <dgm:pt modelId="{22FD569A-09A6-4E17-BD9F-CD85CBA8FD93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Help them demonstrate they are safe  and mitigating risks</a:t>
          </a:r>
          <a:endParaRPr lang="en-GB" dirty="0"/>
        </a:p>
      </dgm:t>
    </dgm:pt>
    <dgm:pt modelId="{A3BBEF12-B6DC-49BA-9385-006F338FE2D6}" type="parTrans" cxnId="{9D121408-57DB-42B0-866A-4E893C06CD37}">
      <dgm:prSet/>
      <dgm:spPr/>
      <dgm:t>
        <a:bodyPr/>
        <a:lstStyle/>
        <a:p>
          <a:endParaRPr lang="en-GB"/>
        </a:p>
      </dgm:t>
    </dgm:pt>
    <dgm:pt modelId="{F8E3B31C-4373-40F2-9D73-D4EB4EA63527}" type="sibTrans" cxnId="{9D121408-57DB-42B0-866A-4E893C06CD37}">
      <dgm:prSet/>
      <dgm:spPr/>
      <dgm:t>
        <a:bodyPr/>
        <a:lstStyle/>
        <a:p>
          <a:endParaRPr lang="en-GB"/>
        </a:p>
      </dgm:t>
    </dgm:pt>
    <dgm:pt modelId="{216CA171-7BF3-4B57-90CF-EE2C3E732AAB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/>
            <a:t>Improve the potential for early support for the doctors from the appraiser, and the RO (and their team) </a:t>
          </a:r>
        </a:p>
      </dgm:t>
    </dgm:pt>
    <dgm:pt modelId="{8DCFE4D2-C9C2-40F5-84AD-E4B6850E6C63}" type="parTrans" cxnId="{FB5F3788-A7FE-46CA-A2A1-B6A5E6E03C58}">
      <dgm:prSet/>
      <dgm:spPr/>
      <dgm:t>
        <a:bodyPr/>
        <a:lstStyle/>
        <a:p>
          <a:endParaRPr lang="en-GB"/>
        </a:p>
      </dgm:t>
    </dgm:pt>
    <dgm:pt modelId="{86030C5E-F470-4021-A40C-5144F25BE486}" type="sibTrans" cxnId="{FB5F3788-A7FE-46CA-A2A1-B6A5E6E03C58}">
      <dgm:prSet/>
      <dgm:spPr/>
      <dgm:t>
        <a:bodyPr/>
        <a:lstStyle/>
        <a:p>
          <a:endParaRPr lang="en-GB"/>
        </a:p>
      </dgm:t>
    </dgm:pt>
    <dgm:pt modelId="{790A2F1C-6371-4C18-9595-67F8214AB3AB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/>
            <a:t>Doctors retains their skills and flourishes</a:t>
          </a:r>
        </a:p>
      </dgm:t>
    </dgm:pt>
    <dgm:pt modelId="{07D00E50-F318-4555-B97A-2CAF23872542}" type="parTrans" cxnId="{4DC7DE43-E117-4DCA-9276-0D56AB24291E}">
      <dgm:prSet/>
      <dgm:spPr/>
      <dgm:t>
        <a:bodyPr/>
        <a:lstStyle/>
        <a:p>
          <a:endParaRPr lang="en-GB"/>
        </a:p>
      </dgm:t>
    </dgm:pt>
    <dgm:pt modelId="{5702F94D-BFC8-4469-9B08-0A00B31EFF9A}" type="sibTrans" cxnId="{4DC7DE43-E117-4DCA-9276-0D56AB24291E}">
      <dgm:prSet/>
      <dgm:spPr/>
      <dgm:t>
        <a:bodyPr/>
        <a:lstStyle/>
        <a:p>
          <a:endParaRPr lang="en-GB"/>
        </a:p>
      </dgm:t>
    </dgm:pt>
    <dgm:pt modelId="{C5A8D80E-9743-4944-9543-F89EE27ADAAB}">
      <dgm:prSet/>
      <dgm:spPr>
        <a:solidFill>
          <a:srgbClr val="002060"/>
        </a:solidFill>
      </dgm:spPr>
      <dgm:t>
        <a:bodyPr/>
        <a:lstStyle/>
        <a:p>
          <a:r>
            <a:rPr lang="en-GB" dirty="0"/>
            <a:t>Doctor retained safely in the workforce</a:t>
          </a:r>
        </a:p>
      </dgm:t>
    </dgm:pt>
    <dgm:pt modelId="{0B9C4CC6-7591-4C0C-A758-4F26FE465398}" type="parTrans" cxnId="{E88F4C2F-18BD-47BB-A4C0-3F988171DE75}">
      <dgm:prSet/>
      <dgm:spPr/>
      <dgm:t>
        <a:bodyPr/>
        <a:lstStyle/>
        <a:p>
          <a:endParaRPr lang="en-GB"/>
        </a:p>
      </dgm:t>
    </dgm:pt>
    <dgm:pt modelId="{71F4074F-25F4-40C6-9818-326C49EA55F5}" type="sibTrans" cxnId="{E88F4C2F-18BD-47BB-A4C0-3F988171DE75}">
      <dgm:prSet/>
      <dgm:spPr/>
      <dgm:t>
        <a:bodyPr/>
        <a:lstStyle/>
        <a:p>
          <a:endParaRPr lang="en-GB"/>
        </a:p>
      </dgm:t>
    </dgm:pt>
    <dgm:pt modelId="{1D9ABFFE-DFDA-4AFD-B3F2-172B3C18D628}" type="pres">
      <dgm:prSet presAssocID="{74977506-F2A1-4837-B7B0-F5649377BA58}" presName="outerComposite" presStyleCnt="0">
        <dgm:presLayoutVars>
          <dgm:chMax val="5"/>
          <dgm:dir/>
          <dgm:resizeHandles val="exact"/>
        </dgm:presLayoutVars>
      </dgm:prSet>
      <dgm:spPr/>
    </dgm:pt>
    <dgm:pt modelId="{75D6B48D-E57B-4F3C-AF8B-491B0E541591}" type="pres">
      <dgm:prSet presAssocID="{74977506-F2A1-4837-B7B0-F5649377BA58}" presName="dummyMaxCanvas" presStyleCnt="0">
        <dgm:presLayoutVars/>
      </dgm:prSet>
      <dgm:spPr/>
    </dgm:pt>
    <dgm:pt modelId="{7C2BF7EE-5FA8-4CE2-96DD-46E2A15D54DE}" type="pres">
      <dgm:prSet presAssocID="{74977506-F2A1-4837-B7B0-F5649377BA58}" presName="FiveNodes_1" presStyleLbl="node1" presStyleIdx="0" presStyleCnt="5" custLinFactNeighborX="121">
        <dgm:presLayoutVars>
          <dgm:bulletEnabled val="1"/>
        </dgm:presLayoutVars>
      </dgm:prSet>
      <dgm:spPr/>
    </dgm:pt>
    <dgm:pt modelId="{2EC96F7E-7746-4DD5-88F4-174F4D660867}" type="pres">
      <dgm:prSet presAssocID="{74977506-F2A1-4837-B7B0-F5649377BA58}" presName="FiveNodes_2" presStyleLbl="node1" presStyleIdx="1" presStyleCnt="5">
        <dgm:presLayoutVars>
          <dgm:bulletEnabled val="1"/>
        </dgm:presLayoutVars>
      </dgm:prSet>
      <dgm:spPr/>
    </dgm:pt>
    <dgm:pt modelId="{7C8C9C52-BCA9-4996-8C5D-242997FBF227}" type="pres">
      <dgm:prSet presAssocID="{74977506-F2A1-4837-B7B0-F5649377BA58}" presName="FiveNodes_3" presStyleLbl="node1" presStyleIdx="2" presStyleCnt="5">
        <dgm:presLayoutVars>
          <dgm:bulletEnabled val="1"/>
        </dgm:presLayoutVars>
      </dgm:prSet>
      <dgm:spPr/>
    </dgm:pt>
    <dgm:pt modelId="{9706ABC6-0BE5-4BEC-803F-2853FDA6FFF8}" type="pres">
      <dgm:prSet presAssocID="{74977506-F2A1-4837-B7B0-F5649377BA58}" presName="FiveNodes_4" presStyleLbl="node1" presStyleIdx="3" presStyleCnt="5">
        <dgm:presLayoutVars>
          <dgm:bulletEnabled val="1"/>
        </dgm:presLayoutVars>
      </dgm:prSet>
      <dgm:spPr/>
    </dgm:pt>
    <dgm:pt modelId="{E90F7E82-071F-4B8B-A886-DDD16EE5CF4C}" type="pres">
      <dgm:prSet presAssocID="{74977506-F2A1-4837-B7B0-F5649377BA58}" presName="FiveNodes_5" presStyleLbl="node1" presStyleIdx="4" presStyleCnt="5">
        <dgm:presLayoutVars>
          <dgm:bulletEnabled val="1"/>
        </dgm:presLayoutVars>
      </dgm:prSet>
      <dgm:spPr/>
    </dgm:pt>
    <dgm:pt modelId="{CD36E212-0FE4-4EE1-8105-DD13C00E6DEB}" type="pres">
      <dgm:prSet presAssocID="{74977506-F2A1-4837-B7B0-F5649377BA58}" presName="FiveConn_1-2" presStyleLbl="fgAccFollowNode1" presStyleIdx="0" presStyleCnt="4" custAng="0">
        <dgm:presLayoutVars>
          <dgm:bulletEnabled val="1"/>
        </dgm:presLayoutVars>
      </dgm:prSet>
      <dgm:spPr/>
    </dgm:pt>
    <dgm:pt modelId="{C57C8AFA-7867-403E-BAAA-55D7663753A9}" type="pres">
      <dgm:prSet presAssocID="{74977506-F2A1-4837-B7B0-F5649377BA58}" presName="FiveConn_2-3" presStyleLbl="fgAccFollowNode1" presStyleIdx="1" presStyleCnt="4" custAng="0">
        <dgm:presLayoutVars>
          <dgm:bulletEnabled val="1"/>
        </dgm:presLayoutVars>
      </dgm:prSet>
      <dgm:spPr/>
    </dgm:pt>
    <dgm:pt modelId="{2D6DD2E9-D707-473A-BC23-B4F99E1EE3C0}" type="pres">
      <dgm:prSet presAssocID="{74977506-F2A1-4837-B7B0-F5649377BA58}" presName="FiveConn_3-4" presStyleLbl="fgAccFollowNode1" presStyleIdx="2" presStyleCnt="4" custAng="0">
        <dgm:presLayoutVars>
          <dgm:bulletEnabled val="1"/>
        </dgm:presLayoutVars>
      </dgm:prSet>
      <dgm:spPr/>
    </dgm:pt>
    <dgm:pt modelId="{0B278653-BE95-4581-BF79-3D9333D04D28}" type="pres">
      <dgm:prSet presAssocID="{74977506-F2A1-4837-B7B0-F5649377BA58}" presName="FiveConn_4-5" presStyleLbl="fgAccFollowNode1" presStyleIdx="3" presStyleCnt="4" custAng="0">
        <dgm:presLayoutVars>
          <dgm:bulletEnabled val="1"/>
        </dgm:presLayoutVars>
      </dgm:prSet>
      <dgm:spPr/>
    </dgm:pt>
    <dgm:pt modelId="{309216DD-C582-48CB-A3FF-20B382F088C2}" type="pres">
      <dgm:prSet presAssocID="{74977506-F2A1-4837-B7B0-F5649377BA58}" presName="FiveNodes_1_text" presStyleLbl="node1" presStyleIdx="4" presStyleCnt="5">
        <dgm:presLayoutVars>
          <dgm:bulletEnabled val="1"/>
        </dgm:presLayoutVars>
      </dgm:prSet>
      <dgm:spPr/>
    </dgm:pt>
    <dgm:pt modelId="{F8E41446-608E-4DE1-8648-6AC674BEA6C9}" type="pres">
      <dgm:prSet presAssocID="{74977506-F2A1-4837-B7B0-F5649377BA58}" presName="FiveNodes_2_text" presStyleLbl="node1" presStyleIdx="4" presStyleCnt="5">
        <dgm:presLayoutVars>
          <dgm:bulletEnabled val="1"/>
        </dgm:presLayoutVars>
      </dgm:prSet>
      <dgm:spPr/>
    </dgm:pt>
    <dgm:pt modelId="{74D146B0-C930-4857-B800-6E17C2D9DD45}" type="pres">
      <dgm:prSet presAssocID="{74977506-F2A1-4837-B7B0-F5649377BA58}" presName="FiveNodes_3_text" presStyleLbl="node1" presStyleIdx="4" presStyleCnt="5">
        <dgm:presLayoutVars>
          <dgm:bulletEnabled val="1"/>
        </dgm:presLayoutVars>
      </dgm:prSet>
      <dgm:spPr/>
    </dgm:pt>
    <dgm:pt modelId="{6691D14E-3363-49FE-B69A-248E867C606C}" type="pres">
      <dgm:prSet presAssocID="{74977506-F2A1-4837-B7B0-F5649377BA58}" presName="FiveNodes_4_text" presStyleLbl="node1" presStyleIdx="4" presStyleCnt="5">
        <dgm:presLayoutVars>
          <dgm:bulletEnabled val="1"/>
        </dgm:presLayoutVars>
      </dgm:prSet>
      <dgm:spPr/>
    </dgm:pt>
    <dgm:pt modelId="{7F2B1FA1-FCF4-41EE-8529-95B609412B81}" type="pres">
      <dgm:prSet presAssocID="{74977506-F2A1-4837-B7B0-F5649377BA5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439C607-F217-4DD2-B836-38BBB0E36192}" type="presOf" srcId="{695EB9BE-867B-4BE7-AA39-73A2AF24F3F9}" destId="{CD36E212-0FE4-4EE1-8105-DD13C00E6DEB}" srcOrd="0" destOrd="0" presId="urn:microsoft.com/office/officeart/2005/8/layout/vProcess5"/>
    <dgm:cxn modelId="{9D121408-57DB-42B0-866A-4E893C06CD37}" srcId="{74977506-F2A1-4837-B7B0-F5649377BA58}" destId="{22FD569A-09A6-4E17-BD9F-CD85CBA8FD93}" srcOrd="1" destOrd="0" parTransId="{A3BBEF12-B6DC-49BA-9385-006F338FE2D6}" sibTransId="{F8E3B31C-4373-40F2-9D73-D4EB4EA63527}"/>
    <dgm:cxn modelId="{876A3819-7DA4-4BC7-B628-FAB10CAF9C23}" type="presOf" srcId="{4527460C-1DC0-4A2E-85EE-3BA7C5C1C4D0}" destId="{7C2BF7EE-5FA8-4CE2-96DD-46E2A15D54DE}" srcOrd="0" destOrd="0" presId="urn:microsoft.com/office/officeart/2005/8/layout/vProcess5"/>
    <dgm:cxn modelId="{0453B929-7A35-413B-8C6A-D6603C724829}" type="presOf" srcId="{C5A8D80E-9743-4944-9543-F89EE27ADAAB}" destId="{E90F7E82-071F-4B8B-A886-DDD16EE5CF4C}" srcOrd="0" destOrd="0" presId="urn:microsoft.com/office/officeart/2005/8/layout/vProcess5"/>
    <dgm:cxn modelId="{E88F4C2F-18BD-47BB-A4C0-3F988171DE75}" srcId="{74977506-F2A1-4837-B7B0-F5649377BA58}" destId="{C5A8D80E-9743-4944-9543-F89EE27ADAAB}" srcOrd="4" destOrd="0" parTransId="{0B9C4CC6-7591-4C0C-A758-4F26FE465398}" sibTransId="{71F4074F-25F4-40C6-9818-326C49EA55F5}"/>
    <dgm:cxn modelId="{2294D839-66A1-4202-A8F3-0689D942E065}" type="presOf" srcId="{22FD569A-09A6-4E17-BD9F-CD85CBA8FD93}" destId="{2EC96F7E-7746-4DD5-88F4-174F4D660867}" srcOrd="0" destOrd="0" presId="urn:microsoft.com/office/officeart/2005/8/layout/vProcess5"/>
    <dgm:cxn modelId="{74259B3F-677A-45BD-89AB-9A7962C1D10E}" type="presOf" srcId="{22FD569A-09A6-4E17-BD9F-CD85CBA8FD93}" destId="{F8E41446-608E-4DE1-8648-6AC674BEA6C9}" srcOrd="1" destOrd="0" presId="urn:microsoft.com/office/officeart/2005/8/layout/vProcess5"/>
    <dgm:cxn modelId="{AFBF3441-C2D9-44E8-8F55-15D858B2F74B}" type="presOf" srcId="{74977506-F2A1-4837-B7B0-F5649377BA58}" destId="{1D9ABFFE-DFDA-4AFD-B3F2-172B3C18D628}" srcOrd="0" destOrd="0" presId="urn:microsoft.com/office/officeart/2005/8/layout/vProcess5"/>
    <dgm:cxn modelId="{4DC7DE43-E117-4DCA-9276-0D56AB24291E}" srcId="{74977506-F2A1-4837-B7B0-F5649377BA58}" destId="{790A2F1C-6371-4C18-9595-67F8214AB3AB}" srcOrd="3" destOrd="0" parTransId="{07D00E50-F318-4555-B97A-2CAF23872542}" sibTransId="{5702F94D-BFC8-4469-9B08-0A00B31EFF9A}"/>
    <dgm:cxn modelId="{3BED9465-C4AE-40DF-A68F-285BBBB91938}" type="presOf" srcId="{216CA171-7BF3-4B57-90CF-EE2C3E732AAB}" destId="{74D146B0-C930-4857-B800-6E17C2D9DD45}" srcOrd="1" destOrd="0" presId="urn:microsoft.com/office/officeart/2005/8/layout/vProcess5"/>
    <dgm:cxn modelId="{64201174-D369-41CE-9188-C6FA049CCA4E}" type="presOf" srcId="{790A2F1C-6371-4C18-9595-67F8214AB3AB}" destId="{6691D14E-3363-49FE-B69A-248E867C606C}" srcOrd="1" destOrd="0" presId="urn:microsoft.com/office/officeart/2005/8/layout/vProcess5"/>
    <dgm:cxn modelId="{93FD3458-8C58-4676-A1A4-F70D859BF6B5}" type="presOf" srcId="{86030C5E-F470-4021-A40C-5144F25BE486}" destId="{2D6DD2E9-D707-473A-BC23-B4F99E1EE3C0}" srcOrd="0" destOrd="0" presId="urn:microsoft.com/office/officeart/2005/8/layout/vProcess5"/>
    <dgm:cxn modelId="{FB5F3788-A7FE-46CA-A2A1-B6A5E6E03C58}" srcId="{74977506-F2A1-4837-B7B0-F5649377BA58}" destId="{216CA171-7BF3-4B57-90CF-EE2C3E732AAB}" srcOrd="2" destOrd="0" parTransId="{8DCFE4D2-C9C2-40F5-84AD-E4B6850E6C63}" sibTransId="{86030C5E-F470-4021-A40C-5144F25BE486}"/>
    <dgm:cxn modelId="{37B6CB8F-F5BF-4B06-A89E-C5D3D8812049}" type="presOf" srcId="{F8E3B31C-4373-40F2-9D73-D4EB4EA63527}" destId="{C57C8AFA-7867-403E-BAAA-55D7663753A9}" srcOrd="0" destOrd="0" presId="urn:microsoft.com/office/officeart/2005/8/layout/vProcess5"/>
    <dgm:cxn modelId="{229115AC-A3C4-434E-A7C4-D6589B15E744}" type="presOf" srcId="{216CA171-7BF3-4B57-90CF-EE2C3E732AAB}" destId="{7C8C9C52-BCA9-4996-8C5D-242997FBF227}" srcOrd="0" destOrd="0" presId="urn:microsoft.com/office/officeart/2005/8/layout/vProcess5"/>
    <dgm:cxn modelId="{93F747B9-58AF-411A-9534-3D0EB6E0B333}" type="presOf" srcId="{4527460C-1DC0-4A2E-85EE-3BA7C5C1C4D0}" destId="{309216DD-C582-48CB-A3FF-20B382F088C2}" srcOrd="1" destOrd="0" presId="urn:microsoft.com/office/officeart/2005/8/layout/vProcess5"/>
    <dgm:cxn modelId="{FD906FBA-7D09-4654-B39E-8159F289C014}" srcId="{74977506-F2A1-4837-B7B0-F5649377BA58}" destId="{4527460C-1DC0-4A2E-85EE-3BA7C5C1C4D0}" srcOrd="0" destOrd="0" parTransId="{382D8ECE-C798-4E5F-9992-8517D5B066E0}" sibTransId="{695EB9BE-867B-4BE7-AA39-73A2AF24F3F9}"/>
    <dgm:cxn modelId="{4EE214BE-489F-4E4F-BF64-2AE713CFD2DC}" type="presOf" srcId="{C5A8D80E-9743-4944-9543-F89EE27ADAAB}" destId="{7F2B1FA1-FCF4-41EE-8529-95B609412B81}" srcOrd="1" destOrd="0" presId="urn:microsoft.com/office/officeart/2005/8/layout/vProcess5"/>
    <dgm:cxn modelId="{D8E88DF4-7921-4618-B336-7D63429E99AB}" type="presOf" srcId="{790A2F1C-6371-4C18-9595-67F8214AB3AB}" destId="{9706ABC6-0BE5-4BEC-803F-2853FDA6FFF8}" srcOrd="0" destOrd="0" presId="urn:microsoft.com/office/officeart/2005/8/layout/vProcess5"/>
    <dgm:cxn modelId="{369C11F5-33A7-4ED5-A12F-E9A5D0D45266}" type="presOf" srcId="{5702F94D-BFC8-4469-9B08-0A00B31EFF9A}" destId="{0B278653-BE95-4581-BF79-3D9333D04D28}" srcOrd="0" destOrd="0" presId="urn:microsoft.com/office/officeart/2005/8/layout/vProcess5"/>
    <dgm:cxn modelId="{0F5C26FA-5F25-4D0C-B03D-47CD0CBBE5FD}" type="presParOf" srcId="{1D9ABFFE-DFDA-4AFD-B3F2-172B3C18D628}" destId="{75D6B48D-E57B-4F3C-AF8B-491B0E541591}" srcOrd="0" destOrd="0" presId="urn:microsoft.com/office/officeart/2005/8/layout/vProcess5"/>
    <dgm:cxn modelId="{8A86A76E-048B-493A-BFEB-E9C8CE7C9CFF}" type="presParOf" srcId="{1D9ABFFE-DFDA-4AFD-B3F2-172B3C18D628}" destId="{7C2BF7EE-5FA8-4CE2-96DD-46E2A15D54DE}" srcOrd="1" destOrd="0" presId="urn:microsoft.com/office/officeart/2005/8/layout/vProcess5"/>
    <dgm:cxn modelId="{A2DB7B7F-6ACC-468A-A028-74F921786A15}" type="presParOf" srcId="{1D9ABFFE-DFDA-4AFD-B3F2-172B3C18D628}" destId="{2EC96F7E-7746-4DD5-88F4-174F4D660867}" srcOrd="2" destOrd="0" presId="urn:microsoft.com/office/officeart/2005/8/layout/vProcess5"/>
    <dgm:cxn modelId="{52CBE9CF-FD8D-4F67-A9EB-0D8B466BF32E}" type="presParOf" srcId="{1D9ABFFE-DFDA-4AFD-B3F2-172B3C18D628}" destId="{7C8C9C52-BCA9-4996-8C5D-242997FBF227}" srcOrd="3" destOrd="0" presId="urn:microsoft.com/office/officeart/2005/8/layout/vProcess5"/>
    <dgm:cxn modelId="{A117AB5E-DC8B-49C7-85C4-820863E3C69F}" type="presParOf" srcId="{1D9ABFFE-DFDA-4AFD-B3F2-172B3C18D628}" destId="{9706ABC6-0BE5-4BEC-803F-2853FDA6FFF8}" srcOrd="4" destOrd="0" presId="urn:microsoft.com/office/officeart/2005/8/layout/vProcess5"/>
    <dgm:cxn modelId="{1EB0451E-9501-44EF-9DF5-9E968CC681D2}" type="presParOf" srcId="{1D9ABFFE-DFDA-4AFD-B3F2-172B3C18D628}" destId="{E90F7E82-071F-4B8B-A886-DDD16EE5CF4C}" srcOrd="5" destOrd="0" presId="urn:microsoft.com/office/officeart/2005/8/layout/vProcess5"/>
    <dgm:cxn modelId="{E828AD6B-D77B-4074-AD7D-C4C181072B22}" type="presParOf" srcId="{1D9ABFFE-DFDA-4AFD-B3F2-172B3C18D628}" destId="{CD36E212-0FE4-4EE1-8105-DD13C00E6DEB}" srcOrd="6" destOrd="0" presId="urn:microsoft.com/office/officeart/2005/8/layout/vProcess5"/>
    <dgm:cxn modelId="{32C89774-F6EF-457E-B743-4441C0780497}" type="presParOf" srcId="{1D9ABFFE-DFDA-4AFD-B3F2-172B3C18D628}" destId="{C57C8AFA-7867-403E-BAAA-55D7663753A9}" srcOrd="7" destOrd="0" presId="urn:microsoft.com/office/officeart/2005/8/layout/vProcess5"/>
    <dgm:cxn modelId="{066683CB-CF07-45B1-BB60-6EF1844C30E5}" type="presParOf" srcId="{1D9ABFFE-DFDA-4AFD-B3F2-172B3C18D628}" destId="{2D6DD2E9-D707-473A-BC23-B4F99E1EE3C0}" srcOrd="8" destOrd="0" presId="urn:microsoft.com/office/officeart/2005/8/layout/vProcess5"/>
    <dgm:cxn modelId="{6BD4E1A1-A17C-4AB4-9FC9-E40DF3D39FBA}" type="presParOf" srcId="{1D9ABFFE-DFDA-4AFD-B3F2-172B3C18D628}" destId="{0B278653-BE95-4581-BF79-3D9333D04D28}" srcOrd="9" destOrd="0" presId="urn:microsoft.com/office/officeart/2005/8/layout/vProcess5"/>
    <dgm:cxn modelId="{B61394F6-6837-4001-96E5-83ADDA258BA3}" type="presParOf" srcId="{1D9ABFFE-DFDA-4AFD-B3F2-172B3C18D628}" destId="{309216DD-C582-48CB-A3FF-20B382F088C2}" srcOrd="10" destOrd="0" presId="urn:microsoft.com/office/officeart/2005/8/layout/vProcess5"/>
    <dgm:cxn modelId="{A3444893-DB28-4916-9761-073AA25CAACE}" type="presParOf" srcId="{1D9ABFFE-DFDA-4AFD-B3F2-172B3C18D628}" destId="{F8E41446-608E-4DE1-8648-6AC674BEA6C9}" srcOrd="11" destOrd="0" presId="urn:microsoft.com/office/officeart/2005/8/layout/vProcess5"/>
    <dgm:cxn modelId="{89E362EE-AC1A-4EF5-AA33-EC797353E078}" type="presParOf" srcId="{1D9ABFFE-DFDA-4AFD-B3F2-172B3C18D628}" destId="{74D146B0-C930-4857-B800-6E17C2D9DD45}" srcOrd="12" destOrd="0" presId="urn:microsoft.com/office/officeart/2005/8/layout/vProcess5"/>
    <dgm:cxn modelId="{C4A5794E-5D08-4B97-89D6-ED87E0C78639}" type="presParOf" srcId="{1D9ABFFE-DFDA-4AFD-B3F2-172B3C18D628}" destId="{6691D14E-3363-49FE-B69A-248E867C606C}" srcOrd="13" destOrd="0" presId="urn:microsoft.com/office/officeart/2005/8/layout/vProcess5"/>
    <dgm:cxn modelId="{8DEC44C5-5BC8-4AF1-B903-6AB2051EF281}" type="presParOf" srcId="{1D9ABFFE-DFDA-4AFD-B3F2-172B3C18D628}" destId="{7F2B1FA1-FCF4-41EE-8529-95B609412B8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AEC1F-49C4-4935-93DB-AD89FABDBCBB}">
      <dsp:nvSpPr>
        <dsp:cNvPr id="0" name=""/>
        <dsp:cNvSpPr/>
      </dsp:nvSpPr>
      <dsp:spPr>
        <a:xfrm>
          <a:off x="971107" y="225154"/>
          <a:ext cx="2801928" cy="2801928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GP</a:t>
          </a:r>
        </a:p>
      </dsp:txBody>
      <dsp:txXfrm>
        <a:off x="2494488" y="742177"/>
        <a:ext cx="950654" cy="933976"/>
      </dsp:txXfrm>
    </dsp:sp>
    <dsp:sp modelId="{D392F7E9-1D1E-4317-8C61-5952DE399AEE}">
      <dsp:nvSpPr>
        <dsp:cNvPr id="0" name=""/>
        <dsp:cNvSpPr/>
      </dsp:nvSpPr>
      <dsp:spPr>
        <a:xfrm>
          <a:off x="826674" y="308545"/>
          <a:ext cx="2801928" cy="2801928"/>
        </a:xfrm>
        <a:prstGeom prst="pie">
          <a:avLst>
            <a:gd name="adj1" fmla="val 1800000"/>
            <a:gd name="adj2" fmla="val 90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Non Clinical roles:</a:t>
          </a:r>
        </a:p>
      </dsp:txBody>
      <dsp:txXfrm>
        <a:off x="1593869" y="2076429"/>
        <a:ext cx="1267539" cy="867263"/>
      </dsp:txXfrm>
    </dsp:sp>
    <dsp:sp modelId="{F268EE12-23CF-49D4-806E-15FDE25A6984}">
      <dsp:nvSpPr>
        <dsp:cNvPr id="0" name=""/>
        <dsp:cNvSpPr/>
      </dsp:nvSpPr>
      <dsp:spPr>
        <a:xfrm>
          <a:off x="826674" y="308545"/>
          <a:ext cx="2801928" cy="2801928"/>
        </a:xfrm>
        <a:prstGeom prst="pie">
          <a:avLst>
            <a:gd name="adj1" fmla="val 9000000"/>
            <a:gd name="adj2" fmla="val 16200000"/>
          </a:avLst>
        </a:prstGeom>
        <a:solidFill>
          <a:srgbClr val="983F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Clinical other roles</a:t>
          </a:r>
        </a:p>
      </dsp:txBody>
      <dsp:txXfrm>
        <a:off x="1126881" y="858924"/>
        <a:ext cx="950654" cy="933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5F30A-1330-441A-96AB-4518CE5C8A15}">
      <dsp:nvSpPr>
        <dsp:cNvPr id="0" name=""/>
        <dsp:cNvSpPr/>
      </dsp:nvSpPr>
      <dsp:spPr>
        <a:xfrm>
          <a:off x="2580471" y="727645"/>
          <a:ext cx="5956378" cy="5956378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Overlap</a:t>
          </a:r>
        </a:p>
      </dsp:txBody>
      <dsp:txXfrm>
        <a:off x="5617515" y="1294919"/>
        <a:ext cx="1630913" cy="1028184"/>
      </dsp:txXfrm>
    </dsp:sp>
    <dsp:sp modelId="{D76208D1-A6C5-4A9C-BBC5-D2C74D91A584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Breadth of role</a:t>
          </a:r>
        </a:p>
      </dsp:txBody>
      <dsp:txXfrm>
        <a:off x="6658330" y="2854098"/>
        <a:ext cx="1730186" cy="1099093"/>
      </dsp:txXfrm>
    </dsp:sp>
    <dsp:sp modelId="{A93D8CF9-7969-4201-85F4-BE2165A1986B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</a:rPr>
            <a:t>Integration benchmarking &amp;peer support</a:t>
          </a:r>
        </a:p>
      </dsp:txBody>
      <dsp:txXfrm>
        <a:off x="6410148" y="4272283"/>
        <a:ext cx="1560003" cy="1134548"/>
      </dsp:txXfrm>
    </dsp:sp>
    <dsp:sp modelId="{74419A0E-6D6A-4010-8FFE-0531797CEABA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</a:rPr>
            <a:t>Risk management</a:t>
          </a:r>
        </a:p>
      </dsp:txBody>
      <dsp:txXfrm>
        <a:off x="4761507" y="5406831"/>
        <a:ext cx="1595458" cy="1134548"/>
      </dsp:txXfrm>
    </dsp:sp>
    <dsp:sp modelId="{2AAD591F-D454-4C2B-A09E-2430AC2D0AF6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CPD</a:t>
          </a:r>
        </a:p>
      </dsp:txBody>
      <dsp:txXfrm>
        <a:off x="3148321" y="4272283"/>
        <a:ext cx="1560003" cy="1134548"/>
      </dsp:txXfrm>
    </dsp:sp>
    <dsp:sp modelId="{84259260-DED1-4E96-9505-6AEAB1CAD0AE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Duration&amp; spread</a:t>
          </a:r>
        </a:p>
      </dsp:txBody>
      <dsp:txXfrm>
        <a:off x="2729957" y="2854098"/>
        <a:ext cx="1730186" cy="1099093"/>
      </dsp:txXfrm>
    </dsp:sp>
    <dsp:sp modelId="{A2996082-BB6E-42B8-83D8-DF721F12C00D}">
      <dsp:nvSpPr>
        <dsp:cNvPr id="0" name=""/>
        <dsp:cNvSpPr/>
      </dsp:nvSpPr>
      <dsp:spPr>
        <a:xfrm>
          <a:off x="2581047" y="726820"/>
          <a:ext cx="5956378" cy="5956378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Experience</a:t>
          </a:r>
        </a:p>
      </dsp:txBody>
      <dsp:txXfrm>
        <a:off x="3871596" y="1294094"/>
        <a:ext cx="1630913" cy="1028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BF7EE-5FA8-4CE2-96DD-46E2A15D54DE}">
      <dsp:nvSpPr>
        <dsp:cNvPr id="0" name=""/>
        <dsp:cNvSpPr/>
      </dsp:nvSpPr>
      <dsp:spPr>
        <a:xfrm>
          <a:off x="8989" y="0"/>
          <a:ext cx="7429739" cy="87092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Facilitate Reflection and insight by the GP  </a:t>
          </a:r>
          <a:endParaRPr lang="en-GB" sz="2100" kern="1200" dirty="0"/>
        </a:p>
      </dsp:txBody>
      <dsp:txXfrm>
        <a:off x="34497" y="25508"/>
        <a:ext cx="6388050" cy="819905"/>
      </dsp:txXfrm>
    </dsp:sp>
    <dsp:sp modelId="{2EC96F7E-7746-4DD5-88F4-174F4D660867}">
      <dsp:nvSpPr>
        <dsp:cNvPr id="0" name=""/>
        <dsp:cNvSpPr/>
      </dsp:nvSpPr>
      <dsp:spPr>
        <a:xfrm>
          <a:off x="554818" y="991882"/>
          <a:ext cx="7429739" cy="87092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Help them demonstrate they are safe  and mitigating risks</a:t>
          </a:r>
          <a:endParaRPr lang="en-GB" sz="2100" kern="1200" dirty="0"/>
        </a:p>
      </dsp:txBody>
      <dsp:txXfrm>
        <a:off x="580326" y="1017390"/>
        <a:ext cx="6257806" cy="819905"/>
      </dsp:txXfrm>
    </dsp:sp>
    <dsp:sp modelId="{7C8C9C52-BCA9-4996-8C5D-242997FBF227}">
      <dsp:nvSpPr>
        <dsp:cNvPr id="0" name=""/>
        <dsp:cNvSpPr/>
      </dsp:nvSpPr>
      <dsp:spPr>
        <a:xfrm>
          <a:off x="1109636" y="1983765"/>
          <a:ext cx="7429739" cy="87092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Improve the potential for early support for the doctors from the appraiser, and the RO (and their team) </a:t>
          </a:r>
        </a:p>
      </dsp:txBody>
      <dsp:txXfrm>
        <a:off x="1135144" y="2009273"/>
        <a:ext cx="6257806" cy="819905"/>
      </dsp:txXfrm>
    </dsp:sp>
    <dsp:sp modelId="{9706ABC6-0BE5-4BEC-803F-2853FDA6FFF8}">
      <dsp:nvSpPr>
        <dsp:cNvPr id="0" name=""/>
        <dsp:cNvSpPr/>
      </dsp:nvSpPr>
      <dsp:spPr>
        <a:xfrm>
          <a:off x="1664454" y="2975647"/>
          <a:ext cx="7429739" cy="87092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Doctors retains their skills and flourishes</a:t>
          </a:r>
        </a:p>
      </dsp:txBody>
      <dsp:txXfrm>
        <a:off x="1689962" y="3001155"/>
        <a:ext cx="6257806" cy="819905"/>
      </dsp:txXfrm>
    </dsp:sp>
    <dsp:sp modelId="{E90F7E82-071F-4B8B-A886-DDD16EE5CF4C}">
      <dsp:nvSpPr>
        <dsp:cNvPr id="0" name=""/>
        <dsp:cNvSpPr/>
      </dsp:nvSpPr>
      <dsp:spPr>
        <a:xfrm>
          <a:off x="2219272" y="3967530"/>
          <a:ext cx="7429739" cy="87092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Doctor retained safely in the workforce</a:t>
          </a:r>
        </a:p>
      </dsp:txBody>
      <dsp:txXfrm>
        <a:off x="2244780" y="3993038"/>
        <a:ext cx="6257806" cy="819905"/>
      </dsp:txXfrm>
    </dsp:sp>
    <dsp:sp modelId="{CD36E212-0FE4-4EE1-8105-DD13C00E6DEB}">
      <dsp:nvSpPr>
        <dsp:cNvPr id="0" name=""/>
        <dsp:cNvSpPr/>
      </dsp:nvSpPr>
      <dsp:spPr>
        <a:xfrm>
          <a:off x="6863640" y="636256"/>
          <a:ext cx="566098" cy="5660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6991012" y="636256"/>
        <a:ext cx="311354" cy="425989"/>
      </dsp:txXfrm>
    </dsp:sp>
    <dsp:sp modelId="{C57C8AFA-7867-403E-BAAA-55D7663753A9}">
      <dsp:nvSpPr>
        <dsp:cNvPr id="0" name=""/>
        <dsp:cNvSpPr/>
      </dsp:nvSpPr>
      <dsp:spPr>
        <a:xfrm>
          <a:off x="7418458" y="1628139"/>
          <a:ext cx="566098" cy="5660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7545830" y="1628139"/>
        <a:ext cx="311354" cy="425989"/>
      </dsp:txXfrm>
    </dsp:sp>
    <dsp:sp modelId="{2D6DD2E9-D707-473A-BC23-B4F99E1EE3C0}">
      <dsp:nvSpPr>
        <dsp:cNvPr id="0" name=""/>
        <dsp:cNvSpPr/>
      </dsp:nvSpPr>
      <dsp:spPr>
        <a:xfrm>
          <a:off x="7973276" y="2605506"/>
          <a:ext cx="566098" cy="5660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8100648" y="2605506"/>
        <a:ext cx="311354" cy="425989"/>
      </dsp:txXfrm>
    </dsp:sp>
    <dsp:sp modelId="{0B278653-BE95-4581-BF79-3D9333D04D28}">
      <dsp:nvSpPr>
        <dsp:cNvPr id="0" name=""/>
        <dsp:cNvSpPr/>
      </dsp:nvSpPr>
      <dsp:spPr>
        <a:xfrm>
          <a:off x="8528094" y="3607065"/>
          <a:ext cx="566098" cy="5660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8655466" y="3607065"/>
        <a:ext cx="311354" cy="425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76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39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15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5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2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44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77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59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86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35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15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5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6838D-69D8-49E7-BF2C-09522B2CDBD0}" type="datetimeFigureOut">
              <a:rPr lang="en-GB" smtClean="0"/>
              <a:t>08/05/2019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EB37D-94E3-492B-93D3-C90939BDCB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51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aula.wright1@nhs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media" Target="../media/media7.m4a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.png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hyperlink" Target="http://www.rcgp.org.uk/-/media/Files/Revalidation-and-CPD/2018/RCGP-LVCW-framework-aug-2018.ashx?la=en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hyperlink" Target="https://www.bma.org.uk/connecting-doctors/the_practice/b/weblog/posts/when-you-work-fewer-than-40-sessions-a-year-of-uk-general-practice-new-guidance-to-support-gps-appraisers-and-ros" TargetMode="External"/><Relationship Id="rId5" Type="http://schemas.openxmlformats.org/officeDocument/2006/relationships/hyperlink" Target="https://www.bma.org.uk/connecting-doctors/the_practice/b/weblog/posts/new-revalidation-guidance-clarity-for-gps" TargetMode="Externa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hyperlink" Target="mailto:Paula.wright1@nhs.ne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1.m4a"/><Relationship Id="rId7" Type="http://schemas.openxmlformats.org/officeDocument/2006/relationships/diagramLayout" Target="../diagrams/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chart" Target="../charts/chart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media" Target="../media/media3.m4a"/><Relationship Id="rId7" Type="http://schemas.openxmlformats.org/officeDocument/2006/relationships/diagramQuickStyle" Target="../diagrams/quickStyle2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826"/>
            <a:ext cx="9144000" cy="2387600"/>
          </a:xfrm>
        </p:spPr>
        <p:txBody>
          <a:bodyPr>
            <a:normAutofit/>
          </a:bodyPr>
          <a:lstStyle/>
          <a:p>
            <a:r>
              <a:rPr lang="en-GB" sz="4800" b="1" dirty="0"/>
              <a:t>Supporting doctors who undertake a low volume of  clinical work: </a:t>
            </a:r>
            <a:br>
              <a:rPr lang="en-GB" sz="4800" b="1" dirty="0"/>
            </a:br>
            <a:r>
              <a:rPr lang="en-GB" sz="4800" b="1" dirty="0"/>
              <a:t>A practical workshop for Appraisers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Paula Wright</a:t>
            </a:r>
            <a:br>
              <a:rPr lang="en-GB" dirty="0"/>
            </a:br>
            <a:r>
              <a:rPr lang="en-GB" dirty="0">
                <a:hlinkClick r:id="rId2"/>
              </a:rPr>
              <a:t>Paula.wright1@nhs.net</a:t>
            </a:r>
            <a:endParaRPr lang="en-GB" dirty="0"/>
          </a:p>
          <a:p>
            <a:r>
              <a:rPr lang="en-GB" dirty="0"/>
              <a:t>GP, Appraiser, Tutor for HEE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771" t="14894" r="41915" b="4823"/>
          <a:stretch/>
        </p:blipFill>
        <p:spPr>
          <a:xfrm>
            <a:off x="115621" y="2708910"/>
            <a:ext cx="2968871" cy="4149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345" t="14406" r="33190" b="4981"/>
          <a:stretch/>
        </p:blipFill>
        <p:spPr>
          <a:xfrm>
            <a:off x="9361038" y="2838169"/>
            <a:ext cx="2613924" cy="37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621" y="860499"/>
            <a:ext cx="10858117" cy="5918673"/>
          </a:xfrm>
          <a:prstGeom prst="rect">
            <a:avLst/>
          </a:prstGeom>
          <a:gradFill>
            <a:gsLst>
              <a:gs pos="80000">
                <a:schemeClr val="accent2"/>
              </a:gs>
              <a:gs pos="19000">
                <a:schemeClr val="accent6"/>
              </a:gs>
              <a:gs pos="100000">
                <a:srgbClr val="FF000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68680" y="6164093"/>
            <a:ext cx="1500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Risk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8024" y="6164093"/>
            <a:ext cx="1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Mitigation</a:t>
            </a:r>
          </a:p>
        </p:txBody>
      </p:sp>
      <p:sp>
        <p:nvSpPr>
          <p:cNvPr id="5" name="Left-Right Arrow 4"/>
          <p:cNvSpPr/>
          <p:nvPr/>
        </p:nvSpPr>
        <p:spPr>
          <a:xfrm flipV="1">
            <a:off x="5252937" y="6341996"/>
            <a:ext cx="1167319" cy="167413"/>
          </a:xfrm>
          <a:prstGeom prst="leftRightArrow">
            <a:avLst/>
          </a:prstGeom>
          <a:ln w="34925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05078"/>
              </p:ext>
            </p:extLst>
          </p:nvPr>
        </p:nvGraphicFramePr>
        <p:xfrm>
          <a:off x="1334813" y="1125538"/>
          <a:ext cx="972207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1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774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Minimum overlap between roles.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Inexperienced,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longer period, long breaks.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CPD dominated by other portfolio.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Infrequent inclusion in workplace based meetings. 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Contact with the organisation only for complaints/SEs.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Excluded from usual cascades.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Frequent moves / poor induction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Usually working in isolation. No on site peer contact.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Relies primarily on immediate peer advice/supervision </a:t>
                      </a:r>
                    </a:p>
                    <a:p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96048" y="344089"/>
            <a:ext cx="704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LOW VOLUME SRT: demonstrating mitigation of risk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 end="2122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8"/>
    </mc:Choice>
    <mc:Fallback xmlns="">
      <p:transition spd="slow" advTm="6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621" y="860499"/>
            <a:ext cx="10858117" cy="5918673"/>
          </a:xfrm>
          <a:prstGeom prst="rect">
            <a:avLst/>
          </a:prstGeom>
          <a:gradFill>
            <a:gsLst>
              <a:gs pos="80000">
                <a:schemeClr val="accent2"/>
              </a:gs>
              <a:gs pos="19000">
                <a:schemeClr val="accent6"/>
              </a:gs>
              <a:gs pos="100000">
                <a:srgbClr val="FF0000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68680" y="6164093"/>
            <a:ext cx="1500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Risk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8024" y="6164093"/>
            <a:ext cx="171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Mitigation</a:t>
            </a:r>
          </a:p>
        </p:txBody>
      </p:sp>
      <p:sp>
        <p:nvSpPr>
          <p:cNvPr id="5" name="Left-Right Arrow 4"/>
          <p:cNvSpPr/>
          <p:nvPr/>
        </p:nvSpPr>
        <p:spPr>
          <a:xfrm flipV="1">
            <a:off x="5252937" y="6341996"/>
            <a:ext cx="1167319" cy="167413"/>
          </a:xfrm>
          <a:prstGeom prst="leftRightArrow">
            <a:avLst/>
          </a:prstGeom>
          <a:ln w="34925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34813" y="1125538"/>
          <a:ext cx="972207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1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Significant overlap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Experienced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short duration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no large breaks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Robust CPD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amount/ approach/ scope.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Vicarious exposure via peer learning groups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(face to face, online, social media)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Keeping to a restricted scope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Not returning to extended scope without clear plan.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Induction and requesting feedback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Formal benchmarking Individual data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Informal benchmarking by inclusion in regular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site access to peer advice and support.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96048" y="344089"/>
            <a:ext cx="704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LOW VOLUME SRT: demonstrating mitigation of risk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839.47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70"/>
    </mc:Choice>
    <mc:Fallback xmlns="">
      <p:transition spd="slow" advTm="12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workshop: 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3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Small group discussion of cases.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For each criteria is this doctor low/ medium / high risk 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b="1" i="1" dirty="0"/>
              <a:t>Up to 3 questions you might want ask the GP at  the meeting where there is insufficient information to help you make this judgement about risk. </a:t>
            </a:r>
            <a:endParaRPr lang="en-GB" sz="2400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What action[s] do you think the </a:t>
            </a:r>
            <a:r>
              <a:rPr lang="en-GB" sz="2400" dirty="0" err="1"/>
              <a:t>appraisee</a:t>
            </a:r>
            <a:r>
              <a:rPr lang="en-GB" sz="2400" dirty="0"/>
              <a:t> might want to consider for their PDP arising from their work situation?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sz="2400" dirty="0"/>
              <a:t>Does the scenario raise any questions you would like to clarify with the RO or the appraisal team?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45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workshop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Plenary: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Groups feedback key points about each case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Key points about the </a:t>
            </a:r>
            <a:r>
              <a:rPr lang="en-GB" dirty="0" err="1"/>
              <a:t>useability</a:t>
            </a:r>
            <a:r>
              <a:rPr lang="en-GB" dirty="0"/>
              <a:t> of the tool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Suggestions for implementation/further work (GP/</a:t>
            </a:r>
            <a:r>
              <a:rPr lang="en-GB" dirty="0" err="1"/>
              <a:t>Hosp</a:t>
            </a:r>
            <a:r>
              <a:rPr lang="en-GB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76460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554614"/>
              </p:ext>
            </p:extLst>
          </p:nvPr>
        </p:nvGraphicFramePr>
        <p:xfrm>
          <a:off x="1386539" y="241648"/>
          <a:ext cx="9649012" cy="4838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25771" t="14894" r="41915" b="4823"/>
          <a:stretch/>
        </p:blipFill>
        <p:spPr>
          <a:xfrm flipH="1">
            <a:off x="67459" y="3389354"/>
            <a:ext cx="2419618" cy="33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238" y="136105"/>
            <a:ext cx="2060627" cy="296291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0" end="3133.71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9"/>
    </mc:Choice>
    <mc:Fallback xmlns="">
      <p:transition spd="slow" advTm="4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2BF7EE-5FA8-4CE2-96DD-46E2A15D54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7C2BF7EE-5FA8-4CE2-96DD-46E2A15D54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7C2BF7EE-5FA8-4CE2-96DD-46E2A15D54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7C2BF7EE-5FA8-4CE2-96DD-46E2A15D54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6E212-0FE4-4EE1-8105-DD13C00E6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CD36E212-0FE4-4EE1-8105-DD13C00E6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CD36E212-0FE4-4EE1-8105-DD13C00E6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CD36E212-0FE4-4EE1-8105-DD13C00E6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C96F7E-7746-4DD5-88F4-174F4D660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2EC96F7E-7746-4DD5-88F4-174F4D660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2EC96F7E-7746-4DD5-88F4-174F4D660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2EC96F7E-7746-4DD5-88F4-174F4D660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7C8AFA-7867-403E-BAAA-55D76637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57C8AFA-7867-403E-BAAA-55D76637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57C8AFA-7867-403E-BAAA-55D76637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57C8AFA-7867-403E-BAAA-55D766375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8C9C52-BCA9-4996-8C5D-242997FBF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C8C9C52-BCA9-4996-8C5D-242997FBF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7C8C9C52-BCA9-4996-8C5D-242997FBF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C8C9C52-BCA9-4996-8C5D-242997FBF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DD2E9-D707-473A-BC23-B4F99E1EE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2D6DD2E9-D707-473A-BC23-B4F99E1EE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2D6DD2E9-D707-473A-BC23-B4F99E1EE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2D6DD2E9-D707-473A-BC23-B4F99E1EE3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6ABC6-0BE5-4BEC-803F-2853FDA6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706ABC6-0BE5-4BEC-803F-2853FDA6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9706ABC6-0BE5-4BEC-803F-2853FDA6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9706ABC6-0BE5-4BEC-803F-2853FDA6F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278653-BE95-4581-BF79-3D9333D04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0B278653-BE95-4581-BF79-3D9333D04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0B278653-BE95-4581-BF79-3D9333D04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0B278653-BE95-4581-BF79-3D9333D04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0F7E82-071F-4B8B-A886-DDD16EE5C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E90F7E82-071F-4B8B-A886-DDD16EE5C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E90F7E82-071F-4B8B-A886-DDD16EE5C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90F7E82-071F-4B8B-A886-DDD16EE5C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find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5"/>
              </a:rPr>
              <a:t>https://www.bma.org.uk/connecting-doctors/the_practice/b/weblog/posts/new-revalidation-guidance-clarity-for-gps</a:t>
            </a:r>
            <a:endParaRPr lang="en-GB" dirty="0"/>
          </a:p>
          <a:p>
            <a:r>
              <a:rPr lang="en-GB" dirty="0">
                <a:hlinkClick r:id="rId6"/>
              </a:rPr>
              <a:t>https://www.bma.org.uk/connecting-doctors/the_practice/b/weblog/posts/when-you-work-fewer-than-40-sessions-a-year-of-uk-general-practice-new-guidance-to-support-gps-appraisers-and-ros</a:t>
            </a:r>
            <a:endParaRPr lang="en-GB" dirty="0"/>
          </a:p>
          <a:p>
            <a:r>
              <a:rPr lang="en-GB" dirty="0">
                <a:hlinkClick r:id="rId7"/>
              </a:rPr>
              <a:t>http://www.rcgp.org.uk/-/media/Files/Revalidation-and-CPD/2018/RCGP-LVCW-framework-aug-2018.ashx?la=en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0" end="646.23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2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4"/>
    </mc:Choice>
    <mc:Fallback xmlns="">
      <p:transition spd="slow" advTm="1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Feedback to Paula Wright</a:t>
            </a:r>
            <a:br>
              <a:rPr lang="en-GB" dirty="0"/>
            </a:br>
            <a:r>
              <a:rPr lang="en-GB" dirty="0">
                <a:hlinkClick r:id="rId4"/>
              </a:rPr>
              <a:t>Paula.wright1@nhs.net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/>
              <a:t>@pfw69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October 2018</a:t>
            </a:r>
          </a:p>
          <a:p>
            <a:r>
              <a:rPr lang="en-GB" dirty="0"/>
              <a:t>GP, Appraiser, GP tutor HEE,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38" y="3531476"/>
            <a:ext cx="2174005" cy="25400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 end="911.2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5"/>
    </mc:Choice>
    <mc:Fallback xmlns="">
      <p:transition spd="slow" advTm="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of the new framework for supporting doctors working low volumes</a:t>
            </a:r>
            <a:endParaRPr lang="en-GB" dirty="0"/>
          </a:p>
          <a:p>
            <a:r>
              <a:rPr lang="en-US" dirty="0"/>
              <a:t>Skills in:</a:t>
            </a:r>
            <a:endParaRPr lang="en-GB" dirty="0"/>
          </a:p>
          <a:p>
            <a:pPr lvl="1"/>
            <a:r>
              <a:rPr lang="en-US" dirty="0"/>
              <a:t>-</a:t>
            </a:r>
            <a:r>
              <a:rPr lang="en-US" sz="2800" dirty="0"/>
              <a:t>eliciting appropriate professional context about mitigating factors</a:t>
            </a:r>
            <a:endParaRPr lang="en-GB" sz="2800" dirty="0"/>
          </a:p>
          <a:p>
            <a:pPr lvl="1"/>
            <a:r>
              <a:rPr lang="en-US" sz="2800" dirty="0"/>
              <a:t>-making judgements about mitigation of risk factors against the framework</a:t>
            </a:r>
            <a:endParaRPr lang="en-GB" sz="2800" dirty="0"/>
          </a:p>
          <a:p>
            <a:pPr lvl="1"/>
            <a:r>
              <a:rPr lang="en-US" sz="2800" dirty="0"/>
              <a:t>-developing PDP actions to mitigate against the risk factors</a:t>
            </a:r>
            <a:endParaRPr lang="en-GB" sz="2800" dirty="0"/>
          </a:p>
          <a:p>
            <a:pPr lvl="1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3045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Framework</a:t>
            </a:r>
          </a:p>
          <a:p>
            <a:r>
              <a:rPr lang="en-GB" sz="3600" dirty="0"/>
              <a:t>Small group discussion of cases</a:t>
            </a:r>
          </a:p>
          <a:p>
            <a:r>
              <a:rPr lang="en-GB" sz="3600" dirty="0"/>
              <a:t>Plenary feedback frim groups- where next?</a:t>
            </a:r>
          </a:p>
        </p:txBody>
      </p:sp>
    </p:spTree>
    <p:extLst>
      <p:ext uri="{BB962C8B-B14F-4D97-AF65-F5344CB8AC3E}">
        <p14:creationId xmlns:p14="http://schemas.microsoft.com/office/powerpoint/2010/main" val="387234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971762"/>
              </p:ext>
            </p:extLst>
          </p:nvPr>
        </p:nvGraphicFramePr>
        <p:xfrm>
          <a:off x="1335741" y="394447"/>
          <a:ext cx="8830236" cy="598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58627518"/>
              </p:ext>
            </p:extLst>
          </p:nvPr>
        </p:nvGraphicFramePr>
        <p:xfrm>
          <a:off x="7376390" y="1662544"/>
          <a:ext cx="4599710" cy="3335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00" end="3841.29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0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7"/>
    </mc:Choice>
    <mc:Fallback xmlns="">
      <p:transition spd="slow" advTm="1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ular Callout 26"/>
          <p:cNvSpPr/>
          <p:nvPr/>
        </p:nvSpPr>
        <p:spPr>
          <a:xfrm>
            <a:off x="1443645" y="847450"/>
            <a:ext cx="2937531" cy="152272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How can we retain these doctors safely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182403" y="3461413"/>
            <a:ext cx="2937531" cy="152272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Can we manage this problem better ?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6570372" y="847450"/>
            <a:ext cx="2250899" cy="1268221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WHO should decide 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7044669" y="3379694"/>
            <a:ext cx="2305519" cy="1468041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HOW do we decide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571985" y="2370170"/>
            <a:ext cx="2101443" cy="1455725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How much is enough?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3916329" y="4600009"/>
            <a:ext cx="2937531" cy="152272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Are there other factors which matter?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486813"/>
          </a:xfrm>
        </p:spPr>
        <p:txBody>
          <a:bodyPr/>
          <a:lstStyle/>
          <a:p>
            <a:pPr algn="ctr"/>
            <a:fld id="{7639EDAB-B5B8-421E-8FC2-01FDEFC45384}" type="slidenum">
              <a:rPr lang="en-GB" sz="1800" smtClean="0"/>
              <a:pPr algn="ctr"/>
              <a:t>5</a:t>
            </a:fld>
            <a:endParaRPr lang="en-GB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0" end="302.2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9399718" y="1989831"/>
            <a:ext cx="2250899" cy="1268221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What can we learn from them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9"/>
    </mc:Choice>
    <mc:Fallback xmlns="">
      <p:transition spd="slow" advTm="1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1" grpId="0" animBg="1"/>
      <p:bldP spid="35" grpId="0" animBg="1"/>
      <p:bldP spid="14" grpId="0" animBg="1"/>
      <p:bldP spid="21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428" y="1107583"/>
            <a:ext cx="242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erlin Sans FB Demi" panose="020E0802020502020306" pitchFamily="34" charset="0"/>
              </a:rPr>
              <a:t>Fast automated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428" y="5020614"/>
            <a:ext cx="242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erlin Sans FB Demi" panose="020E0802020502020306" pitchFamily="34" charset="0"/>
              </a:rPr>
              <a:t>Slow effortful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100588" y="5867764"/>
            <a:ext cx="5589270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3162676" y="1572177"/>
            <a:ext cx="5527182" cy="3945711"/>
          </a:xfrm>
          <a:prstGeom prst="straightConnector1">
            <a:avLst/>
          </a:prstGeom>
          <a:ln w="1174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94726" y="5945885"/>
            <a:ext cx="4481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Freestyle Script" panose="030804020302050B0404" pitchFamily="66" charset="0"/>
              </a:rPr>
              <a:t>Experience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15991" y="1107583"/>
            <a:ext cx="44003" cy="4744201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4613" t="33240" r="60176" b="24131"/>
          <a:stretch/>
        </p:blipFill>
        <p:spPr>
          <a:xfrm>
            <a:off x="9385317" y="1213000"/>
            <a:ext cx="2580161" cy="40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428" y="1107583"/>
            <a:ext cx="242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erlin Sans FB Demi" panose="020E0802020502020306" pitchFamily="34" charset="0"/>
              </a:rPr>
              <a:t>Fast automated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428" y="5020614"/>
            <a:ext cx="242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erlin Sans FB Demi" panose="020E0802020502020306" pitchFamily="34" charset="0"/>
              </a:rPr>
              <a:t>Slow effortful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100588" y="5867764"/>
            <a:ext cx="5589270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456823" y="1066426"/>
            <a:ext cx="4876800" cy="4360486"/>
          </a:xfrm>
          <a:prstGeom prst="straightConnector1">
            <a:avLst/>
          </a:prstGeom>
          <a:ln w="1174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94726" y="5945885"/>
            <a:ext cx="4481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Freestyle Script" panose="030804020302050B0404" pitchFamily="66" charset="0"/>
              </a:rPr>
              <a:t>Reducing Volume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15991" y="1107583"/>
            <a:ext cx="44003" cy="4744201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4613" t="33240" r="60176" b="24131"/>
          <a:stretch/>
        </p:blipFill>
        <p:spPr>
          <a:xfrm>
            <a:off x="9385317" y="1213000"/>
            <a:ext cx="2580161" cy="40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8601528"/>
              </p:ext>
            </p:extLst>
          </p:nvPr>
        </p:nvGraphicFramePr>
        <p:xfrm>
          <a:off x="863493" y="-232927"/>
          <a:ext cx="11272347" cy="7090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ight Brace 4"/>
          <p:cNvSpPr/>
          <p:nvPr/>
        </p:nvSpPr>
        <p:spPr>
          <a:xfrm>
            <a:off x="9009013" y="607219"/>
            <a:ext cx="1070622" cy="5791200"/>
          </a:xfrm>
          <a:prstGeom prst="righ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232035" y="2666533"/>
            <a:ext cx="1903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Structured</a:t>
            </a:r>
          </a:p>
          <a:p>
            <a:r>
              <a:rPr lang="en-GB" sz="2800" dirty="0"/>
              <a:t>Reflective Template</a:t>
            </a:r>
          </a:p>
          <a:p>
            <a:r>
              <a:rPr lang="en-GB" sz="2800" dirty="0"/>
              <a:t>For QIA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754" y="283779"/>
            <a:ext cx="2142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Quantitative to Qualitative approach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85.69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7"/>
    </mc:Choice>
    <mc:Fallback xmlns="">
      <p:transition spd="slow" advTm="3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15F30A-1330-441A-96AB-4518CE5C8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0F15F30A-1330-441A-96AB-4518CE5C8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0F15F30A-1330-441A-96AB-4518CE5C8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0F15F30A-1330-441A-96AB-4518CE5C8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6208D1-A6C5-4A9C-BBC5-D2C74D91A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D76208D1-A6C5-4A9C-BBC5-D2C74D91A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D76208D1-A6C5-4A9C-BBC5-D2C74D91A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76208D1-A6C5-4A9C-BBC5-D2C74D91A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D8CF9-7969-4201-85F4-BE2165A19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A93D8CF9-7969-4201-85F4-BE2165A19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A93D8CF9-7969-4201-85F4-BE2165A19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A93D8CF9-7969-4201-85F4-BE2165A19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419A0E-6D6A-4010-8FFE-0531797CE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4419A0E-6D6A-4010-8FFE-0531797CE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4419A0E-6D6A-4010-8FFE-0531797CE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4419A0E-6D6A-4010-8FFE-0531797CE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AD591F-D454-4C2B-A09E-2430AC2D0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2AAD591F-D454-4C2B-A09E-2430AC2D0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2AAD591F-D454-4C2B-A09E-2430AC2D0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2AAD591F-D454-4C2B-A09E-2430AC2D0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259260-DED1-4E96-9505-6AEAB1CAD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84259260-DED1-4E96-9505-6AEAB1CAD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84259260-DED1-4E96-9505-6AEAB1CAD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84259260-DED1-4E96-9505-6AEAB1CAD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996082-BB6E-42B8-83D8-DF721F12C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2996082-BB6E-42B8-83D8-DF721F12C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A2996082-BB6E-42B8-83D8-DF721F12C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2996082-BB6E-42B8-83D8-DF721F12C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4692015" y="874653"/>
            <a:ext cx="1783355" cy="1254199"/>
          </a:xfrm>
          <a:custGeom>
            <a:avLst/>
            <a:gdLst>
              <a:gd name="connsiteX0" fmla="*/ 0 w 2392079"/>
              <a:gd name="connsiteY0" fmla="*/ 159472 h 1594719"/>
              <a:gd name="connsiteX1" fmla="*/ 159472 w 2392079"/>
              <a:gd name="connsiteY1" fmla="*/ 0 h 1594719"/>
              <a:gd name="connsiteX2" fmla="*/ 2232607 w 2392079"/>
              <a:gd name="connsiteY2" fmla="*/ 0 h 1594719"/>
              <a:gd name="connsiteX3" fmla="*/ 2392079 w 2392079"/>
              <a:gd name="connsiteY3" fmla="*/ 159472 h 1594719"/>
              <a:gd name="connsiteX4" fmla="*/ 2392079 w 2392079"/>
              <a:gd name="connsiteY4" fmla="*/ 1435247 h 1594719"/>
              <a:gd name="connsiteX5" fmla="*/ 2232607 w 2392079"/>
              <a:gd name="connsiteY5" fmla="*/ 1594719 h 1594719"/>
              <a:gd name="connsiteX6" fmla="*/ 159472 w 2392079"/>
              <a:gd name="connsiteY6" fmla="*/ 1594719 h 1594719"/>
              <a:gd name="connsiteX7" fmla="*/ 0 w 2392079"/>
              <a:gd name="connsiteY7" fmla="*/ 1435247 h 1594719"/>
              <a:gd name="connsiteX8" fmla="*/ 0 w 2392079"/>
              <a:gd name="connsiteY8" fmla="*/ 159472 h 159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2079" h="1594719">
                <a:moveTo>
                  <a:pt x="0" y="159472"/>
                </a:moveTo>
                <a:cubicBezTo>
                  <a:pt x="0" y="71398"/>
                  <a:pt x="71398" y="0"/>
                  <a:pt x="159472" y="0"/>
                </a:cubicBezTo>
                <a:lnTo>
                  <a:pt x="2232607" y="0"/>
                </a:lnTo>
                <a:cubicBezTo>
                  <a:pt x="2320681" y="0"/>
                  <a:pt x="2392079" y="71398"/>
                  <a:pt x="2392079" y="159472"/>
                </a:cubicBezTo>
                <a:lnTo>
                  <a:pt x="2392079" y="1435247"/>
                </a:lnTo>
                <a:cubicBezTo>
                  <a:pt x="2392079" y="1523321"/>
                  <a:pt x="2320681" y="1594719"/>
                  <a:pt x="2232607" y="1594719"/>
                </a:cubicBezTo>
                <a:lnTo>
                  <a:pt x="159472" y="1594719"/>
                </a:lnTo>
                <a:cubicBezTo>
                  <a:pt x="71398" y="1594719"/>
                  <a:pt x="0" y="1523321"/>
                  <a:pt x="0" y="1435247"/>
                </a:cubicBezTo>
                <a:lnTo>
                  <a:pt x="0" y="15947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264" tIns="69264" rIns="69264" bIns="69264" numCol="1" spcCol="1270" anchor="ctr" anchorCtr="0">
            <a:noAutofit/>
          </a:bodyPr>
          <a:lstStyle/>
          <a:p>
            <a:pPr algn="ctr" defTabSz="43081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969" dirty="0"/>
          </a:p>
        </p:txBody>
      </p:sp>
      <p:sp>
        <p:nvSpPr>
          <p:cNvPr id="7" name="Freeform 6"/>
          <p:cNvSpPr/>
          <p:nvPr/>
        </p:nvSpPr>
        <p:spPr>
          <a:xfrm>
            <a:off x="5234958" y="2128852"/>
            <a:ext cx="348735" cy="3329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7771" y="0"/>
                </a:moveTo>
                <a:lnTo>
                  <a:pt x="467771" y="211651"/>
                </a:lnTo>
                <a:lnTo>
                  <a:pt x="0" y="211651"/>
                </a:lnTo>
                <a:lnTo>
                  <a:pt x="0" y="423302"/>
                </a:lnTo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405526" y="2419235"/>
            <a:ext cx="1783355" cy="825897"/>
          </a:xfrm>
          <a:custGeom>
            <a:avLst/>
            <a:gdLst>
              <a:gd name="connsiteX0" fmla="*/ 0 w 2392079"/>
              <a:gd name="connsiteY0" fmla="*/ 83216 h 832156"/>
              <a:gd name="connsiteX1" fmla="*/ 83216 w 2392079"/>
              <a:gd name="connsiteY1" fmla="*/ 0 h 832156"/>
              <a:gd name="connsiteX2" fmla="*/ 2308863 w 2392079"/>
              <a:gd name="connsiteY2" fmla="*/ 0 h 832156"/>
              <a:gd name="connsiteX3" fmla="*/ 2392079 w 2392079"/>
              <a:gd name="connsiteY3" fmla="*/ 83216 h 832156"/>
              <a:gd name="connsiteX4" fmla="*/ 2392079 w 2392079"/>
              <a:gd name="connsiteY4" fmla="*/ 748940 h 832156"/>
              <a:gd name="connsiteX5" fmla="*/ 2308863 w 2392079"/>
              <a:gd name="connsiteY5" fmla="*/ 832156 h 832156"/>
              <a:gd name="connsiteX6" fmla="*/ 83216 w 2392079"/>
              <a:gd name="connsiteY6" fmla="*/ 832156 h 832156"/>
              <a:gd name="connsiteX7" fmla="*/ 0 w 2392079"/>
              <a:gd name="connsiteY7" fmla="*/ 748940 h 832156"/>
              <a:gd name="connsiteX8" fmla="*/ 0 w 2392079"/>
              <a:gd name="connsiteY8" fmla="*/ 83216 h 8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2079" h="832156">
                <a:moveTo>
                  <a:pt x="0" y="83216"/>
                </a:moveTo>
                <a:cubicBezTo>
                  <a:pt x="0" y="37257"/>
                  <a:pt x="37257" y="0"/>
                  <a:pt x="83216" y="0"/>
                </a:cubicBezTo>
                <a:lnTo>
                  <a:pt x="2308863" y="0"/>
                </a:lnTo>
                <a:cubicBezTo>
                  <a:pt x="2354822" y="0"/>
                  <a:pt x="2392079" y="37257"/>
                  <a:pt x="2392079" y="83216"/>
                </a:cubicBezTo>
                <a:lnTo>
                  <a:pt x="2392079" y="748940"/>
                </a:lnTo>
                <a:cubicBezTo>
                  <a:pt x="2392079" y="794899"/>
                  <a:pt x="2354822" y="832156"/>
                  <a:pt x="2308863" y="832156"/>
                </a:cubicBezTo>
                <a:lnTo>
                  <a:pt x="83216" y="832156"/>
                </a:lnTo>
                <a:cubicBezTo>
                  <a:pt x="37257" y="832156"/>
                  <a:pt x="0" y="794899"/>
                  <a:pt x="0" y="748940"/>
                </a:cubicBezTo>
                <a:lnTo>
                  <a:pt x="0" y="832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077" tIns="59077" rIns="59077" bIns="59077" numCol="1" spcCol="1270" anchor="ctr" anchorCtr="0">
            <a:noAutofit/>
          </a:bodyPr>
          <a:lstStyle/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Low Vol SRT 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Discuss at Appraisal 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+- actions for PDP</a:t>
            </a:r>
          </a:p>
        </p:txBody>
      </p:sp>
      <p:sp>
        <p:nvSpPr>
          <p:cNvPr id="9" name="Freeform 8"/>
          <p:cNvSpPr/>
          <p:nvPr/>
        </p:nvSpPr>
        <p:spPr>
          <a:xfrm>
            <a:off x="5234957" y="3116233"/>
            <a:ext cx="125352" cy="5263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4643"/>
                </a:lnTo>
                <a:lnTo>
                  <a:pt x="168139" y="334643"/>
                </a:lnTo>
                <a:lnTo>
                  <a:pt x="168139" y="669287"/>
                </a:lnTo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913961" y="3557548"/>
            <a:ext cx="2825818" cy="1314593"/>
          </a:xfrm>
          <a:custGeom>
            <a:avLst/>
            <a:gdLst>
              <a:gd name="connsiteX0" fmla="*/ 0 w 3266695"/>
              <a:gd name="connsiteY0" fmla="*/ 140761 h 1407611"/>
              <a:gd name="connsiteX1" fmla="*/ 140761 w 3266695"/>
              <a:gd name="connsiteY1" fmla="*/ 0 h 1407611"/>
              <a:gd name="connsiteX2" fmla="*/ 3125934 w 3266695"/>
              <a:gd name="connsiteY2" fmla="*/ 0 h 1407611"/>
              <a:gd name="connsiteX3" fmla="*/ 3266695 w 3266695"/>
              <a:gd name="connsiteY3" fmla="*/ 140761 h 1407611"/>
              <a:gd name="connsiteX4" fmla="*/ 3266695 w 3266695"/>
              <a:gd name="connsiteY4" fmla="*/ 1266850 h 1407611"/>
              <a:gd name="connsiteX5" fmla="*/ 3125934 w 3266695"/>
              <a:gd name="connsiteY5" fmla="*/ 1407611 h 1407611"/>
              <a:gd name="connsiteX6" fmla="*/ 140761 w 3266695"/>
              <a:gd name="connsiteY6" fmla="*/ 1407611 h 1407611"/>
              <a:gd name="connsiteX7" fmla="*/ 0 w 3266695"/>
              <a:gd name="connsiteY7" fmla="*/ 1266850 h 1407611"/>
              <a:gd name="connsiteX8" fmla="*/ 0 w 3266695"/>
              <a:gd name="connsiteY8" fmla="*/ 140761 h 140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695" h="1407611">
                <a:moveTo>
                  <a:pt x="0" y="140761"/>
                </a:moveTo>
                <a:cubicBezTo>
                  <a:pt x="0" y="63021"/>
                  <a:pt x="63021" y="0"/>
                  <a:pt x="140761" y="0"/>
                </a:cubicBezTo>
                <a:lnTo>
                  <a:pt x="3125934" y="0"/>
                </a:lnTo>
                <a:cubicBezTo>
                  <a:pt x="3203674" y="0"/>
                  <a:pt x="3266695" y="63021"/>
                  <a:pt x="3266695" y="140761"/>
                </a:cubicBezTo>
                <a:lnTo>
                  <a:pt x="3266695" y="1266850"/>
                </a:lnTo>
                <a:cubicBezTo>
                  <a:pt x="3266695" y="1344590"/>
                  <a:pt x="3203674" y="1407611"/>
                  <a:pt x="3125934" y="1407611"/>
                </a:cubicBezTo>
                <a:lnTo>
                  <a:pt x="140761" y="1407611"/>
                </a:lnTo>
                <a:cubicBezTo>
                  <a:pt x="63021" y="1407611"/>
                  <a:pt x="0" y="1344590"/>
                  <a:pt x="0" y="1266850"/>
                </a:cubicBezTo>
                <a:lnTo>
                  <a:pt x="0" y="1407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46" tIns="70746" rIns="70746" bIns="70746" numCol="1" spcCol="1270" anchor="ctr" anchorCtr="0">
            <a:noAutofit/>
          </a:bodyPr>
          <a:lstStyle/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SRT review by 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RO (deputies or AL) :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Insight of doctor, Engagement with appraisal process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Sufficient mitigation?</a:t>
            </a:r>
          </a:p>
        </p:txBody>
      </p:sp>
      <p:sp>
        <p:nvSpPr>
          <p:cNvPr id="15" name="Freeform 14"/>
          <p:cNvSpPr/>
          <p:nvPr/>
        </p:nvSpPr>
        <p:spPr>
          <a:xfrm>
            <a:off x="5234957" y="3116233"/>
            <a:ext cx="1991132" cy="5350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0185"/>
                </a:lnTo>
                <a:lnTo>
                  <a:pt x="2670778" y="340185"/>
                </a:lnTo>
                <a:lnTo>
                  <a:pt x="2670778" y="680371"/>
                </a:lnTo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7159186" y="3637930"/>
            <a:ext cx="1700422" cy="1193312"/>
          </a:xfrm>
          <a:custGeom>
            <a:avLst/>
            <a:gdLst>
              <a:gd name="connsiteX0" fmla="*/ 0 w 1554947"/>
              <a:gd name="connsiteY0" fmla="*/ 111441 h 1114406"/>
              <a:gd name="connsiteX1" fmla="*/ 111441 w 1554947"/>
              <a:gd name="connsiteY1" fmla="*/ 0 h 1114406"/>
              <a:gd name="connsiteX2" fmla="*/ 1443506 w 1554947"/>
              <a:gd name="connsiteY2" fmla="*/ 0 h 1114406"/>
              <a:gd name="connsiteX3" fmla="*/ 1554947 w 1554947"/>
              <a:gd name="connsiteY3" fmla="*/ 111441 h 1114406"/>
              <a:gd name="connsiteX4" fmla="*/ 1554947 w 1554947"/>
              <a:gd name="connsiteY4" fmla="*/ 1002965 h 1114406"/>
              <a:gd name="connsiteX5" fmla="*/ 1443506 w 1554947"/>
              <a:gd name="connsiteY5" fmla="*/ 1114406 h 1114406"/>
              <a:gd name="connsiteX6" fmla="*/ 111441 w 1554947"/>
              <a:gd name="connsiteY6" fmla="*/ 1114406 h 1114406"/>
              <a:gd name="connsiteX7" fmla="*/ 0 w 1554947"/>
              <a:gd name="connsiteY7" fmla="*/ 1002965 h 1114406"/>
              <a:gd name="connsiteX8" fmla="*/ 0 w 1554947"/>
              <a:gd name="connsiteY8" fmla="*/ 111441 h 111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947" h="1114406">
                <a:moveTo>
                  <a:pt x="0" y="111441"/>
                </a:moveTo>
                <a:cubicBezTo>
                  <a:pt x="0" y="49894"/>
                  <a:pt x="49894" y="0"/>
                  <a:pt x="111441" y="0"/>
                </a:cubicBezTo>
                <a:lnTo>
                  <a:pt x="1443506" y="0"/>
                </a:lnTo>
                <a:cubicBezTo>
                  <a:pt x="1505053" y="0"/>
                  <a:pt x="1554947" y="49894"/>
                  <a:pt x="1554947" y="111441"/>
                </a:cubicBezTo>
                <a:lnTo>
                  <a:pt x="1554947" y="1002965"/>
                </a:lnTo>
                <a:cubicBezTo>
                  <a:pt x="1554947" y="1064512"/>
                  <a:pt x="1505053" y="1114406"/>
                  <a:pt x="1443506" y="1114406"/>
                </a:cubicBezTo>
                <a:lnTo>
                  <a:pt x="111441" y="1114406"/>
                </a:lnTo>
                <a:cubicBezTo>
                  <a:pt x="49894" y="1114406"/>
                  <a:pt x="0" y="1064512"/>
                  <a:pt x="0" y="1002965"/>
                </a:cubicBezTo>
                <a:lnTo>
                  <a:pt x="0" y="11144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800" tIns="64800" rIns="64800" bIns="64800" numCol="1" spcCol="1270" anchor="ctr" anchorCtr="0">
            <a:noAutofit/>
          </a:bodyPr>
          <a:lstStyle/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Discussion 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Dr +AL/RO/deputy  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+/- LMC rep</a:t>
            </a:r>
          </a:p>
          <a:p>
            <a:pPr algn="ctr" defTabSz="4923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Support/ advice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75986" y="867731"/>
            <a:ext cx="2669287" cy="6922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919100" y="867731"/>
            <a:ext cx="56886" cy="5242229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875995" y="6109962"/>
            <a:ext cx="2004588" cy="0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30481" y="5388859"/>
            <a:ext cx="610377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/>
              <a:t>Continued practice, no changes </a:t>
            </a:r>
          </a:p>
          <a:p>
            <a:pPr lvl="0" algn="ctr"/>
            <a:r>
              <a:rPr lang="en-US" sz="1600" dirty="0"/>
              <a:t>OR</a:t>
            </a:r>
          </a:p>
          <a:p>
            <a:pPr lvl="0" algn="ctr"/>
            <a:r>
              <a:rPr lang="en-US" sz="1600" dirty="0"/>
              <a:t>Support (HEE, learning group, chambers, clinical networks, mentorship etc.) </a:t>
            </a:r>
          </a:p>
          <a:p>
            <a:pPr lvl="0" algn="ctr"/>
            <a:r>
              <a:rPr lang="en-US" sz="1600" dirty="0"/>
              <a:t>Specific schemes for e.g. Retained doctor and career plus initiatives;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50970" y="3202385"/>
            <a:ext cx="1" cy="435545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921275" y="4081836"/>
            <a:ext cx="909922" cy="7713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25514" y="4872141"/>
            <a:ext cx="0" cy="533494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82366" y="4089549"/>
            <a:ext cx="476820" cy="1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906594" y="3672601"/>
            <a:ext cx="17544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dirty="0"/>
              <a:t>Withdrawal from Performer’s List </a:t>
            </a:r>
            <a:endParaRPr lang="en-GB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875285" y="4801423"/>
            <a:ext cx="1" cy="587436"/>
          </a:xfrm>
          <a:prstGeom prst="straightConnector1">
            <a:avLst/>
          </a:prstGeom>
          <a:ln w="44450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225514" y="1916992"/>
            <a:ext cx="1" cy="502243"/>
          </a:xfrm>
          <a:prstGeom prst="straightConnector1">
            <a:avLst/>
          </a:prstGeom>
          <a:ln w="111125">
            <a:solidFill>
              <a:srgbClr val="00206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68515" y="2021820"/>
            <a:ext cx="19588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dirty="0"/>
              <a:t>Routine appraisal and revalidation process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289100" y="213534"/>
            <a:ext cx="2016210" cy="1893285"/>
            <a:chOff x="2050524" y="-74746"/>
            <a:chExt cx="2704416" cy="2407319"/>
          </a:xfrm>
        </p:grpSpPr>
        <p:grpSp>
          <p:nvGrpSpPr>
            <p:cNvPr id="4" name="Group 3"/>
            <p:cNvGrpSpPr/>
            <p:nvPr/>
          </p:nvGrpSpPr>
          <p:grpSpPr>
            <a:xfrm>
              <a:off x="2050524" y="-74746"/>
              <a:ext cx="2704416" cy="2407319"/>
              <a:chOff x="3375689" y="34715"/>
              <a:chExt cx="3204211" cy="2757691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3375689" y="34715"/>
                <a:ext cx="3204211" cy="2757691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46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>
                <a:off x="3729066" y="428095"/>
                <a:ext cx="2497456" cy="212523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46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490024" y="1167881"/>
              <a:ext cx="1905000" cy="105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GP working </a:t>
              </a:r>
            </a:p>
            <a:p>
              <a:pPr algn="ctr"/>
              <a:r>
                <a:rPr lang="en-GB" sz="1600" dirty="0"/>
                <a:t> &lt; 40 sessions/year</a:t>
              </a:r>
              <a:r>
                <a:rPr lang="en-GB" sz="1246" dirty="0"/>
                <a:t> 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527898" y="1133434"/>
            <a:ext cx="3201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/>
              <a:t>Doctors and appraisers may seek advice from their AL/RO/team at any time 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97.52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1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09"/>
    </mc:Choice>
    <mc:Fallback xmlns="">
      <p:transition spd="slow" advTm="9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6" grpId="0" animBg="1"/>
      <p:bldP spid="20" grpId="0" animBg="1"/>
      <p:bldP spid="21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1.1|1.4|2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7|1.5|1|4.6|1.2|1.3|4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4|0.4|10|2.5|16.4|17.6|7.5|3.9|9.3|5.2|1.4|1.7|1.5|3.1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0.6|4|0.5|6.4|0.6|5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D96815014FC4DAAF3A159B430C409" ma:contentTypeVersion="11" ma:contentTypeDescription="Create a new document." ma:contentTypeScope="" ma:versionID="89fa19f345fd3f7c89c10cbbcb077cf5">
  <xsd:schema xmlns:xsd="http://www.w3.org/2001/XMLSchema" xmlns:xs="http://www.w3.org/2001/XMLSchema" xmlns:p="http://schemas.microsoft.com/office/2006/metadata/properties" xmlns:ns2="5549f3f6-b7db-40ce-a15f-c10d2fdae267" xmlns:ns3="0cf4b3a6-91e3-43a9-a28b-3e6e49204d49" targetNamespace="http://schemas.microsoft.com/office/2006/metadata/properties" ma:root="true" ma:fieldsID="a87aad13dab6b83808ec983a3a743ca0" ns2:_="" ns3:_="">
    <xsd:import namespace="5549f3f6-b7db-40ce-a15f-c10d2fdae267"/>
    <xsd:import namespace="0cf4b3a6-91e3-43a9-a28b-3e6e49204d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9f3f6-b7db-40ce-a15f-c10d2fdae2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4b3a6-91e3-43a9-a28b-3e6e49204d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DB80D6-3988-43D3-8FEB-E9243FA7BE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9f3f6-b7db-40ce-a15f-c10d2fdae267"/>
    <ds:schemaRef ds:uri="0cf4b3a6-91e3-43a9-a28b-3e6e49204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B4AC73-7A24-4465-97EE-EC362A31B9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62DBD-E013-45AD-9B33-90F05DBE3486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5549f3f6-b7db-40ce-a15f-c10d2fdae267"/>
    <ds:schemaRef ds:uri="http://schemas.openxmlformats.org/package/2006/metadata/core-properties"/>
    <ds:schemaRef ds:uri="0cf4b3a6-91e3-43a9-a28b-3e6e49204d4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696</Words>
  <Application>Microsoft Office PowerPoint</Application>
  <PresentationFormat>Widescreen</PresentationFormat>
  <Paragraphs>115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Freestyle Script</vt:lpstr>
      <vt:lpstr>Office Theme</vt:lpstr>
      <vt:lpstr>Supporting doctors who undertake a low volume of  clinical work:  A practical workshop for Appraisers</vt:lpstr>
      <vt:lpstr>Aims of workshop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workshop:  1</vt:lpstr>
      <vt:lpstr>Outline of workshop 2</vt:lpstr>
      <vt:lpstr>PowerPoint Presentation</vt:lpstr>
      <vt:lpstr>Where to find guidance</vt:lpstr>
      <vt:lpstr>Feedback to Paula Wright Paula.wright1@nhs.net;  @pfw69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Wright</dc:creator>
  <cp:lastModifiedBy>William Liu</cp:lastModifiedBy>
  <cp:revision>60</cp:revision>
  <dcterms:created xsi:type="dcterms:W3CDTF">2018-09-30T09:16:26Z</dcterms:created>
  <dcterms:modified xsi:type="dcterms:W3CDTF">2019-05-08T13:07:13Z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0x01010034BD96815014FC4DAAF3A159B430C409</vt:lpwstr>
  </property>
</Properties>
</file>