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1" r:id="rId7"/>
    <p:sldId id="27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7B308F-DE43-4777-B337-5FFCCB4554AF}" v="1" dt="2023-09-11T13:10:55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F070C-B761-5FF5-CCB2-B1BADAC0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D75FD-3CBE-F971-5B9C-EA8A9B350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D87AF-A8C9-FC7C-740D-A0F1B990A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EFD-EACF-42DD-9E73-A6BE80A61C4C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8D142-0DD0-B03C-2D52-68435627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205FE-1BBF-7B37-2338-05B74B7CE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3C52-FEF5-4580-AF44-158E72B90C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21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20E04-66DE-26A5-654B-352A034AB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3AA0C-993B-9C6A-E492-2551CB403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39FAD-0A23-D661-E9C9-D3404D8F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EFD-EACF-42DD-9E73-A6BE80A61C4C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F4888-255E-91B8-11F2-3ED35A09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06405-E2BD-87FE-CC3B-42E1DB000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3C52-FEF5-4580-AF44-158E72B90C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69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BF96E-09F4-5495-3A59-2496B9F20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5F30D-B965-4C7A-04EB-B4B25F5CB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5E2EE-BBC5-A30C-DE2D-963774F8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EFD-EACF-42DD-9E73-A6BE80A61C4C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89412-F734-933F-9607-12903299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2786A-9A87-07E3-78C3-8D7ADC56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3C52-FEF5-4580-AF44-158E72B90C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99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BB26D-00C5-3C80-CECF-684027F05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26403-44D7-1926-756C-536F3FD6C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BCC4F-A2E0-B0DC-627B-1BF56AE2B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EFD-EACF-42DD-9E73-A6BE80A61C4C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8A5B9-EB23-DFB8-8E5A-7ABE79C4C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217AC-4587-0FEC-1D73-8B302ED3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3C52-FEF5-4580-AF44-158E72B90C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2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0184-EA46-2505-CC49-38C95CEF5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86C58-53ED-7256-07DD-3EB0DCF64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E373D-9E60-7BC8-D036-F690936F7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EFD-EACF-42DD-9E73-A6BE80A61C4C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C1C69-29A8-71A9-D75E-07AF77B5B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2A758-354A-3AC8-29F0-99320D10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3C52-FEF5-4580-AF44-158E72B90C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76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03B8-6885-A285-36DA-DCA36DA2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D660-EAAA-2A88-3755-F9A610FC7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F7C2F-3A80-419A-4F6B-258AB2ADD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132B6-E583-8C4B-7528-31C8FF4CC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EFD-EACF-42DD-9E73-A6BE80A61C4C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42909-E8A3-9701-8AE9-88470760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365C8-1D2A-FA63-823C-6C7572E84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3C52-FEF5-4580-AF44-158E72B90C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260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E4834-326F-DD94-6FA8-D1539E96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958EC-73D3-E73C-1670-191CBD7AE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90263A-D462-D787-8C99-A9BDB829D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9126F-C61B-FE50-748E-9DC47DC84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855FE-C259-E459-B725-A5018EB99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3CC2F1-76E7-757D-75E0-B066BA39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EFD-EACF-42DD-9E73-A6BE80A61C4C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A37B74-1994-E08B-FB69-1CED98CF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ECE31E-E036-0C35-BF2E-986CEEFDC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3C52-FEF5-4580-AF44-158E72B90C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88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77E4A-2E45-9DEA-49D5-C433A6527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05BFD-4C35-B0EE-1A65-62756C45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EFD-EACF-42DD-9E73-A6BE80A61C4C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6CBA3-5BAD-CD45-9021-902C389A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5ED4A-4E0E-7DAC-4081-1DBB335F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3C52-FEF5-4580-AF44-158E72B90C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29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6D533D-3015-D7E0-10BD-915B3FAF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EFD-EACF-42DD-9E73-A6BE80A61C4C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B1E04-DB5F-F3FF-6E27-6D8871FC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A32F2-FE87-3DDF-F7E3-F3A3D9504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3C52-FEF5-4580-AF44-158E72B90C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14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B1F4D-307F-0F73-AE2F-7C2654878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A339-8EBC-429D-04AF-68C61EF5E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FE567-F294-9C16-05DF-E639A06EA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6AD55-CA2E-7100-31ED-8A25AC5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EFD-EACF-42DD-9E73-A6BE80A61C4C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CB5E7-55FA-D75B-C478-68E507EE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BD8E6-ED89-624F-DAC7-CC30AA39C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3C52-FEF5-4580-AF44-158E72B90C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9055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F705A-3C14-E547-A602-71AB3AE7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3E3E3-799C-0820-3CE2-23B651B47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A0343E-D920-E16C-583B-AB76BD129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7DFD9E-C058-F009-839F-FD5EB1E80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C3EFD-EACF-42DD-9E73-A6BE80A61C4C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B55FB-E2DB-596E-C4DC-A3A5F04F7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FE8F0-7CA1-96A5-54BA-593B5B7D1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F3C52-FEF5-4580-AF44-158E72B90C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369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581421-EB09-1539-36F6-868E503B6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CCFC9-982C-1533-70C2-3FA487EDB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0E2D2-3958-0990-CE08-358FF44EC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C3EFD-EACF-42DD-9E73-A6BE80A61C4C}" type="datetimeFigureOut">
              <a:rPr lang="en-GB" smtClean="0"/>
              <a:t>11/09/2023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C5ABC-F386-2DD6-590B-88E906D95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A135E-DEA9-7D13-1831-7615C3FCA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3C52-FEF5-4580-AF44-158E72B90C5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34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hyperlink" Target="https://vimeo.com/849433684?share=copy" TargetMode="External"/><Relationship Id="rId7" Type="http://schemas.openxmlformats.org/officeDocument/2006/relationships/image" Target="../media/image14.png"/><Relationship Id="rId2" Type="http://schemas.openxmlformats.org/officeDocument/2006/relationships/hyperlink" Target="mailto:loth.psq@nhslothian.scot.nhs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Paul.Schofield@nhslothian.scot.nhs.uk" TargetMode="External"/><Relationship Id="rId5" Type="http://schemas.openxmlformats.org/officeDocument/2006/relationships/hyperlink" Target="mailto:Mimi.Cogliano@nhslothian.scot.nhs.uk" TargetMode="External"/><Relationship Id="rId4" Type="http://schemas.openxmlformats.org/officeDocument/2006/relationships/hyperlink" Target="https://vimeo.com/850074349?share=cop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4871BD-BCB4-3B91-F98C-0413DBFCBE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4422" y="2333626"/>
            <a:ext cx="5208436" cy="1324378"/>
          </a:xfrm>
        </p:spPr>
        <p:txBody>
          <a:bodyPr anchor="t">
            <a:normAutofit/>
          </a:bodyPr>
          <a:lstStyle/>
          <a:p>
            <a:pPr algn="l"/>
            <a:r>
              <a:rPr lang="en-GB" sz="4800" dirty="0">
                <a:solidFill>
                  <a:schemeClr val="tx2"/>
                </a:solidFill>
              </a:rPr>
              <a:t>Patient Feedback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57BE5-8480-52FF-6DFB-D92B69ADC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981" y="2629931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GB" sz="2000" dirty="0">
                <a:solidFill>
                  <a:schemeClr val="tx2"/>
                </a:solidFill>
              </a:rPr>
              <a:t>- a collaborative and digital approach</a:t>
            </a:r>
          </a:p>
        </p:txBody>
      </p:sp>
      <p:pic>
        <p:nvPicPr>
          <p:cNvPr id="7" name="Graphic 6" descr="Stethoscope">
            <a:extLst>
              <a:ext uri="{FF2B5EF4-FFF2-40B4-BE49-F238E27FC236}">
                <a16:creationId xmlns:a16="http://schemas.microsoft.com/office/drawing/2014/main" id="{BC9DF024-3093-CB79-9196-0AF545808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3D3D669-31A0-F38E-4765-4E9180207D7D}"/>
              </a:ext>
            </a:extLst>
          </p:cNvPr>
          <p:cNvSpPr txBox="1"/>
          <p:nvPr/>
        </p:nvSpPr>
        <p:spPr>
          <a:xfrm>
            <a:off x="4752022" y="5191348"/>
            <a:ext cx="7860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 Mimi Cogliano, Deputy GP Appraisal Lead (NHS Lothian &amp; Borders)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Mr Paul Schofield Head of Digital Innovation, NHS Lothian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 Una Graham Chief of Medicine for MHS, Appraisal Lead for GG&amp;C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Dr Andrew Harvey Consultant Anaesthetist, Glasgow Royal Infirmary</a:t>
            </a:r>
          </a:p>
        </p:txBody>
      </p:sp>
    </p:spTree>
    <p:extLst>
      <p:ext uri="{BB962C8B-B14F-4D97-AF65-F5344CB8AC3E}">
        <p14:creationId xmlns:p14="http://schemas.microsoft.com/office/powerpoint/2010/main" val="289224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5A99725-D625-F943-205C-D205AB6014C4}"/>
              </a:ext>
            </a:extLst>
          </p:cNvPr>
          <p:cNvSpPr txBox="1">
            <a:spLocks/>
          </p:cNvSpPr>
          <p:nvPr/>
        </p:nvSpPr>
        <p:spPr>
          <a:xfrm>
            <a:off x="804672" y="802955"/>
            <a:ext cx="830065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</a:rPr>
              <a:t>The “Lothian PSQ” - Envoy Trust Messenger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4A44EA-0586-61FB-6754-9D532858E9C2}"/>
              </a:ext>
            </a:extLst>
          </p:cNvPr>
          <p:cNvSpPr/>
          <p:nvPr/>
        </p:nvSpPr>
        <p:spPr>
          <a:xfrm>
            <a:off x="9925538" y="2784230"/>
            <a:ext cx="1103923" cy="742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1A42C318-E7FA-F9A8-A326-81DE88953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3" y="2892867"/>
            <a:ext cx="6211276" cy="3055418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3D31ED0B-A9BD-AA64-D0E0-35928889240D}"/>
              </a:ext>
            </a:extLst>
          </p:cNvPr>
          <p:cNvSpPr/>
          <p:nvPr/>
        </p:nvSpPr>
        <p:spPr>
          <a:xfrm rot="7860000">
            <a:off x="5485084" y="4393954"/>
            <a:ext cx="439616" cy="225669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06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5A99725-D625-F943-205C-D205AB6014C4}"/>
              </a:ext>
            </a:extLst>
          </p:cNvPr>
          <p:cNvSpPr txBox="1">
            <a:spLocks/>
          </p:cNvSpPr>
          <p:nvPr/>
        </p:nvSpPr>
        <p:spPr>
          <a:xfrm>
            <a:off x="804672" y="802955"/>
            <a:ext cx="830065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</a:rPr>
              <a:t>The “Lothian PSQ” - Envoy Trust Messenger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4A44EA-0586-61FB-6754-9D532858E9C2}"/>
              </a:ext>
            </a:extLst>
          </p:cNvPr>
          <p:cNvSpPr/>
          <p:nvPr/>
        </p:nvSpPr>
        <p:spPr>
          <a:xfrm>
            <a:off x="10052538" y="2803768"/>
            <a:ext cx="1103923" cy="742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29DCE14-F124-F01A-1271-0DB0A247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4" y="2112249"/>
            <a:ext cx="8428891" cy="39425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E5A464-CEAA-E243-E899-104592E7C591}"/>
              </a:ext>
            </a:extLst>
          </p:cNvPr>
          <p:cNvSpPr/>
          <p:nvPr/>
        </p:nvSpPr>
        <p:spPr>
          <a:xfrm>
            <a:off x="2334846" y="2549769"/>
            <a:ext cx="1718984" cy="698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8695CB8F-31BE-5A02-39DB-55D7F2F6FEF4}"/>
              </a:ext>
            </a:extLst>
          </p:cNvPr>
          <p:cNvSpPr/>
          <p:nvPr/>
        </p:nvSpPr>
        <p:spPr>
          <a:xfrm>
            <a:off x="6349999" y="2110155"/>
            <a:ext cx="459154" cy="125046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E77BE3E3-F454-7161-BEEF-3A4AD2852B1A}"/>
              </a:ext>
            </a:extLst>
          </p:cNvPr>
          <p:cNvSpPr/>
          <p:nvPr/>
        </p:nvSpPr>
        <p:spPr>
          <a:xfrm>
            <a:off x="9808308" y="4220308"/>
            <a:ext cx="1875692" cy="302845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66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5A99725-D625-F943-205C-D205AB6014C4}"/>
              </a:ext>
            </a:extLst>
          </p:cNvPr>
          <p:cNvSpPr txBox="1">
            <a:spLocks/>
          </p:cNvSpPr>
          <p:nvPr/>
        </p:nvSpPr>
        <p:spPr>
          <a:xfrm>
            <a:off x="804672" y="802955"/>
            <a:ext cx="830065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</a:rPr>
              <a:t>The “Lothian PSQ” - Envoy Trust Messenger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4A44EA-0586-61FB-6754-9D532858E9C2}"/>
              </a:ext>
            </a:extLst>
          </p:cNvPr>
          <p:cNvSpPr/>
          <p:nvPr/>
        </p:nvSpPr>
        <p:spPr>
          <a:xfrm>
            <a:off x="10052538" y="2803768"/>
            <a:ext cx="1103923" cy="742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129DCE14-F124-F01A-1271-0DB0A247D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554" y="2112249"/>
            <a:ext cx="8428891" cy="39425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E5A464-CEAA-E243-E899-104592E7C591}"/>
              </a:ext>
            </a:extLst>
          </p:cNvPr>
          <p:cNvSpPr/>
          <p:nvPr/>
        </p:nvSpPr>
        <p:spPr>
          <a:xfrm>
            <a:off x="2334845" y="2549769"/>
            <a:ext cx="1789479" cy="75540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996287B6-1EA8-A193-081C-97DD2878C81A}"/>
              </a:ext>
            </a:extLst>
          </p:cNvPr>
          <p:cNvSpPr/>
          <p:nvPr/>
        </p:nvSpPr>
        <p:spPr>
          <a:xfrm>
            <a:off x="9925538" y="2305538"/>
            <a:ext cx="1670538" cy="37123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86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5A99725-D625-F943-205C-D205AB6014C4}"/>
              </a:ext>
            </a:extLst>
          </p:cNvPr>
          <p:cNvSpPr txBox="1">
            <a:spLocks/>
          </p:cNvSpPr>
          <p:nvPr/>
        </p:nvSpPr>
        <p:spPr>
          <a:xfrm>
            <a:off x="804672" y="802955"/>
            <a:ext cx="3853053" cy="319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</a:rPr>
              <a:t>The “Lothian PSQ”</a:t>
            </a:r>
          </a:p>
          <a:p>
            <a:endParaRPr lang="en-GB" sz="3600" dirty="0">
              <a:solidFill>
                <a:schemeClr val="tx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PDF Output for submission</a:t>
            </a:r>
          </a:p>
          <a:p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4A44EA-0586-61FB-6754-9D532858E9C2}"/>
              </a:ext>
            </a:extLst>
          </p:cNvPr>
          <p:cNvSpPr/>
          <p:nvPr/>
        </p:nvSpPr>
        <p:spPr>
          <a:xfrm>
            <a:off x="10052538" y="2803768"/>
            <a:ext cx="1103923" cy="742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B6661C-66DD-4A08-9C68-AFCE25E0C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852" y="498335"/>
            <a:ext cx="4762745" cy="5353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638639-A9DB-8FB4-64D0-4B57AED2A96E}"/>
              </a:ext>
            </a:extLst>
          </p:cNvPr>
          <p:cNvSpPr/>
          <p:nvPr/>
        </p:nvSpPr>
        <p:spPr>
          <a:xfrm>
            <a:off x="6177240" y="1140418"/>
            <a:ext cx="1718984" cy="6982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8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34A1BB0-52CA-3A72-E4B2-6F6C0F72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The “Lothian PSQ”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59E93-CC46-1BD9-585F-1F18EED5A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760" y="804672"/>
            <a:ext cx="594766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chemeClr val="tx2"/>
                </a:solidFill>
              </a:rPr>
              <a:t>Summary</a:t>
            </a:r>
          </a:p>
          <a:p>
            <a:r>
              <a:rPr lang="en-GB" sz="2400" dirty="0">
                <a:solidFill>
                  <a:schemeClr val="tx2"/>
                </a:solidFill>
              </a:rPr>
              <a:t>A modern way to patient feedback</a:t>
            </a:r>
          </a:p>
          <a:p>
            <a:r>
              <a:rPr lang="en-GB" sz="2400" dirty="0">
                <a:solidFill>
                  <a:schemeClr val="tx2"/>
                </a:solidFill>
              </a:rPr>
              <a:t>Free to all doctors in NHS Lothian</a:t>
            </a:r>
          </a:p>
          <a:p>
            <a:r>
              <a:rPr lang="en-GB" sz="2400" dirty="0">
                <a:solidFill>
                  <a:schemeClr val="tx2"/>
                </a:solidFill>
              </a:rPr>
              <a:t>Offers all modalities (SMS, QR, paper)</a:t>
            </a:r>
          </a:p>
          <a:p>
            <a:r>
              <a:rPr lang="en-GB" sz="2400" dirty="0">
                <a:solidFill>
                  <a:schemeClr val="tx2"/>
                </a:solidFill>
              </a:rPr>
              <a:t>No admin burden, can be run from mobile/laptop/desktop</a:t>
            </a:r>
          </a:p>
          <a:p>
            <a:r>
              <a:rPr lang="en-GB" sz="2400" dirty="0">
                <a:solidFill>
                  <a:schemeClr val="tx2"/>
                </a:solidFill>
              </a:rPr>
              <a:t>Flexible; complete Clinician autonomy (probity always applies)</a:t>
            </a:r>
          </a:p>
          <a:p>
            <a:r>
              <a:rPr lang="en-GB" sz="2400" dirty="0">
                <a:solidFill>
                  <a:schemeClr val="tx2"/>
                </a:solidFill>
              </a:rPr>
              <a:t>Enhances “Green practice”</a:t>
            </a:r>
          </a:p>
          <a:p>
            <a:r>
              <a:rPr lang="en-GB" sz="2400" dirty="0">
                <a:solidFill>
                  <a:schemeClr val="tx2"/>
                </a:solidFill>
              </a:rPr>
              <a:t>Enhanced Accessibility: Speech, Reading, and Translation tools. (consultation with Head of equality/NHSL).</a:t>
            </a:r>
          </a:p>
        </p:txBody>
      </p:sp>
    </p:spTree>
    <p:extLst>
      <p:ext uri="{BB962C8B-B14F-4D97-AF65-F5344CB8AC3E}">
        <p14:creationId xmlns:p14="http://schemas.microsoft.com/office/powerpoint/2010/main" val="9027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1">
            <a:extLst>
              <a:ext uri="{FF2B5EF4-FFF2-40B4-BE49-F238E27FC236}">
                <a16:creationId xmlns:a16="http://schemas.microsoft.com/office/drawing/2014/main" id="{5D7F64A8-D625-4F61-A290-B499BB62A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7CE89-B7EC-0E31-86A7-D7ED8CACF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847" y="166698"/>
            <a:ext cx="5929468" cy="1160731"/>
          </a:xfrm>
        </p:spPr>
        <p:txBody>
          <a:bodyPr anchor="b">
            <a:normAutofit/>
          </a:bodyPr>
          <a:lstStyle/>
          <a:p>
            <a:r>
              <a:rPr lang="en-GB" sz="4800" b="1" dirty="0"/>
              <a:t>The “Lothian PSQ”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600E6-24FF-80E1-BD19-35D65B25D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38522"/>
            <a:ext cx="7385262" cy="420314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GB" sz="3000" dirty="0"/>
              <a:t>To request an account:</a:t>
            </a:r>
          </a:p>
          <a:p>
            <a:pPr marL="0" indent="0">
              <a:buNone/>
            </a:pPr>
            <a:r>
              <a:rPr lang="en-GB" sz="3000" dirty="0">
                <a:hlinkClick r:id="rId2"/>
              </a:rPr>
              <a:t>loth.psq@nhslothian.scot.nhs.uk</a:t>
            </a:r>
            <a:endParaRPr lang="en-GB" sz="3000" dirty="0"/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To learn more, click below to view: </a:t>
            </a:r>
            <a:endParaRPr lang="en-GB" sz="3000" dirty="0">
              <a:cs typeface="Calibri"/>
            </a:endParaRPr>
          </a:p>
          <a:p>
            <a:pPr marL="0" indent="0">
              <a:buNone/>
            </a:pPr>
            <a:r>
              <a:rPr lang="en-GB" sz="3000" dirty="0">
                <a:ea typeface="+mn-lt"/>
                <a:cs typeface="+mn-lt"/>
                <a:hlinkClick r:id="rId3"/>
              </a:rPr>
              <a:t>Promotional Video</a:t>
            </a:r>
            <a:endParaRPr lang="en-GB" dirty="0"/>
          </a:p>
          <a:p>
            <a:pPr marL="0" indent="0">
              <a:buNone/>
            </a:pPr>
            <a:r>
              <a:rPr lang="en-GB" sz="3000" dirty="0">
                <a:ea typeface="+mn-lt"/>
                <a:cs typeface="+mn-lt"/>
                <a:hlinkClick r:id="rId4"/>
              </a:rPr>
              <a:t>Instructional Video</a:t>
            </a:r>
            <a:r>
              <a:rPr lang="en-GB" sz="3000" dirty="0">
                <a:ea typeface="+mn-lt"/>
                <a:cs typeface="+mn-lt"/>
              </a:rPr>
              <a:t> </a:t>
            </a:r>
            <a:endParaRPr lang="en-GB" sz="3000" dirty="0">
              <a:cs typeface="Calibri" panose="020F0502020204030204"/>
            </a:endParaRPr>
          </a:p>
          <a:p>
            <a:pPr marL="0" indent="0">
              <a:buNone/>
            </a:pPr>
            <a:endParaRPr lang="en-GB" sz="30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sz="3000" dirty="0"/>
              <a:t>Any questions?</a:t>
            </a:r>
            <a:endParaRPr lang="en-GB" sz="3000" dirty="0">
              <a:hlinkClick r:id="rId5"/>
            </a:endParaRPr>
          </a:p>
          <a:p>
            <a:pPr marL="0" indent="0">
              <a:buNone/>
            </a:pPr>
            <a:r>
              <a:rPr lang="en-GB" sz="3000" dirty="0">
                <a:hlinkClick r:id="rId5"/>
              </a:rPr>
              <a:t>Mimi.Cogliano@nhslothian.scot.nhs.uk</a:t>
            </a:r>
            <a:endParaRPr lang="en-GB" sz="3000" dirty="0"/>
          </a:p>
          <a:p>
            <a:pPr marL="0" indent="0">
              <a:buNone/>
            </a:pPr>
            <a:r>
              <a:rPr lang="en-GB" sz="3000" dirty="0">
                <a:hlinkClick r:id="rId6"/>
              </a:rPr>
              <a:t>Paul.Schofield@nhslothian.scot.nhs.uk</a:t>
            </a:r>
            <a:endParaRPr lang="en-GB" sz="3000" dirty="0"/>
          </a:p>
          <a:p>
            <a:pPr marL="0" indent="0">
              <a:buNone/>
            </a:pPr>
            <a:endParaRPr lang="en-GB" sz="4300" dirty="0"/>
          </a:p>
          <a:p>
            <a:pPr marL="0" indent="0">
              <a:buNone/>
            </a:pPr>
            <a:endParaRPr lang="en-GB" sz="800" dirty="0"/>
          </a:p>
        </p:txBody>
      </p:sp>
      <p:pic>
        <p:nvPicPr>
          <p:cNvPr id="28" name="Graphic 8" descr="Email">
            <a:extLst>
              <a:ext uri="{FF2B5EF4-FFF2-40B4-BE49-F238E27FC236}">
                <a16:creationId xmlns:a16="http://schemas.microsoft.com/office/drawing/2014/main" id="{D8D4D138-8CF3-4A8E-A4AA-DB07ABDF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41431" y="816337"/>
            <a:ext cx="5225327" cy="522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A84398-E91D-2DE8-8E33-9804A3E6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6A69-27C3-EA38-072D-F41540925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0" y="804672"/>
            <a:ext cx="5773674" cy="52303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chemeClr val="tx2"/>
                </a:solidFill>
                <a:cs typeface="Calibri"/>
              </a:rPr>
              <a:t>What</a:t>
            </a:r>
            <a:r>
              <a:rPr lang="en-GB" sz="3200" dirty="0">
                <a:solidFill>
                  <a:schemeClr val="tx2"/>
                </a:solidFill>
              </a:rPr>
              <a:t> we are going to talk about:</a:t>
            </a:r>
            <a:endParaRPr lang="en-US" sz="3200" dirty="0">
              <a:solidFill>
                <a:schemeClr val="tx2"/>
              </a:solidFill>
              <a:cs typeface="Calibri"/>
            </a:endParaRPr>
          </a:p>
          <a:p>
            <a:pPr marL="0" indent="0">
              <a:buNone/>
            </a:pPr>
            <a:endParaRPr lang="en-GB" sz="3200" dirty="0">
              <a:solidFill>
                <a:schemeClr val="tx2"/>
              </a:solidFill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Why they are needed</a:t>
            </a:r>
            <a:endParaRPr lang="en-GB" sz="3200" dirty="0">
              <a:solidFill>
                <a:schemeClr val="tx2"/>
              </a:solidFill>
              <a:cs typeface="Calibri"/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How they happened</a:t>
            </a:r>
            <a:endParaRPr lang="en-GB" sz="3200" dirty="0">
              <a:solidFill>
                <a:schemeClr val="tx2"/>
              </a:solidFill>
              <a:cs typeface="Calibri"/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What they look like</a:t>
            </a:r>
            <a:endParaRPr lang="en-GB" sz="3200" dirty="0">
              <a:solidFill>
                <a:schemeClr val="tx2"/>
              </a:solidFill>
              <a:cs typeface="Calibri"/>
            </a:endParaRPr>
          </a:p>
          <a:p>
            <a:r>
              <a:rPr lang="en-GB" sz="3200" dirty="0">
                <a:solidFill>
                  <a:schemeClr val="tx2"/>
                </a:solidFill>
              </a:rPr>
              <a:t>Summary</a:t>
            </a:r>
            <a:endParaRPr lang="en-GB" sz="32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1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057988-9831-2BAE-B1FA-BE9937C84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Why do we need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55B5A-0348-61BD-4271-821AFCD1C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95925" y="804672"/>
            <a:ext cx="5897499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Examples: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r>
              <a:rPr lang="en-US" dirty="0">
                <a:solidFill>
                  <a:schemeClr val="tx2"/>
                </a:solidFill>
              </a:rPr>
              <a:t>GP: admin burden, what do locums do, how to capture “whole” practice?</a:t>
            </a:r>
          </a:p>
          <a:p>
            <a:r>
              <a:rPr lang="en-US" dirty="0">
                <a:solidFill>
                  <a:schemeClr val="tx2"/>
                </a:solidFill>
              </a:rPr>
              <a:t>OOH: no individual patient lists, who to give out/collate forms?</a:t>
            </a:r>
          </a:p>
          <a:p>
            <a:r>
              <a:rPr lang="en-US" dirty="0">
                <a:solidFill>
                  <a:schemeClr val="tx2"/>
                </a:solidFill>
              </a:rPr>
              <a:t>SC: difficulty getting done, small numbers, admin help? OPD? </a:t>
            </a:r>
          </a:p>
          <a:p>
            <a:r>
              <a:rPr lang="en-US" dirty="0">
                <a:solidFill>
                  <a:schemeClr val="tx2"/>
                </a:solidFill>
              </a:rPr>
              <a:t>Presentation of a “stack of paper forms”….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2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AEE1B2-57E4-D97E-0BD9-6C30961A6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The “Lothian PSQ”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AD17F-5BE4-1825-F925-E39B5872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110" y="813816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GB" sz="3200" dirty="0"/>
              <a:t>Collaboration between the Appraisal leads and Digital Innovation</a:t>
            </a:r>
          </a:p>
          <a:p>
            <a:r>
              <a:rPr lang="en-GB" sz="3200" dirty="0"/>
              <a:t>Took ~ 1 year to complete; just launching now</a:t>
            </a:r>
          </a:p>
          <a:p>
            <a:r>
              <a:rPr lang="en-GB" sz="3200" dirty="0"/>
              <a:t>RO support and a lot of good will</a:t>
            </a:r>
          </a:p>
          <a:p>
            <a:r>
              <a:rPr lang="en-GB" sz="3200" dirty="0"/>
              <a:t>Over to Paul Schofield, Head of NHS Lothian Digital Innovation </a:t>
            </a:r>
            <a:endParaRPr lang="en-US" sz="1200" dirty="0"/>
          </a:p>
          <a:p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957ECB-0D9E-FAF9-A1C5-80FE2CEA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2"/>
                </a:solidFill>
              </a:rPr>
              <a:t>The “Lothian PSQ”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C33789B3-CFD6-24F5-1621-22DAB05C5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1701"/>
            <a:ext cx="10515600" cy="41852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Digital Department involvement</a:t>
            </a:r>
          </a:p>
          <a:p>
            <a:r>
              <a:rPr lang="en-GB" dirty="0">
                <a:cs typeface="Calibri" panose="020F0502020204030204"/>
              </a:rPr>
              <a:t>Process</a:t>
            </a:r>
          </a:p>
          <a:p>
            <a:pPr lvl="1"/>
            <a:r>
              <a:rPr lang="en-GB" dirty="0">
                <a:cs typeface="Calibri" panose="020F0502020204030204"/>
              </a:rPr>
              <a:t>Information Governance - 'Privacy by design'</a:t>
            </a:r>
          </a:p>
          <a:p>
            <a:pPr lvl="1"/>
            <a:r>
              <a:rPr lang="en-GB" dirty="0">
                <a:cs typeface="Calibri" panose="020F0502020204030204"/>
              </a:rPr>
              <a:t>System Administration – Support</a:t>
            </a:r>
          </a:p>
          <a:p>
            <a:pPr lvl="2"/>
            <a:r>
              <a:rPr lang="en-GB" dirty="0">
                <a:cs typeface="Calibri" panose="020F0502020204030204"/>
              </a:rPr>
              <a:t>Create a process</a:t>
            </a:r>
          </a:p>
          <a:p>
            <a:pPr lvl="2"/>
            <a:r>
              <a:rPr lang="en-GB" dirty="0">
                <a:cs typeface="Calibri" panose="020F0502020204030204"/>
              </a:rPr>
              <a:t>User Guides, Videos etc</a:t>
            </a:r>
          </a:p>
          <a:p>
            <a:pPr lvl="1"/>
            <a:r>
              <a:rPr lang="en-GB" dirty="0">
                <a:cs typeface="Calibri" panose="020F0502020204030204"/>
              </a:rPr>
              <a:t>Integration</a:t>
            </a:r>
          </a:p>
          <a:p>
            <a:pPr lvl="1"/>
            <a:endParaRPr lang="en-GB" dirty="0">
              <a:cs typeface="Calibri" panose="020F0502020204030204"/>
            </a:endParaRPr>
          </a:p>
          <a:p>
            <a:r>
              <a:rPr lang="en-GB" dirty="0">
                <a:cs typeface="Calibri" panose="020F0502020204030204"/>
              </a:rPr>
              <a:t>What can we share?</a:t>
            </a:r>
          </a:p>
          <a:p>
            <a:endParaRPr lang="en-GB" dirty="0">
              <a:cs typeface="Calibri" panose="020F0502020204030204"/>
            </a:endParaRPr>
          </a:p>
        </p:txBody>
      </p:sp>
      <p:pic>
        <p:nvPicPr>
          <p:cNvPr id="37" name="Picture 37" descr="A close up of a document&#10;&#10;Description automatically generated">
            <a:extLst>
              <a:ext uri="{FF2B5EF4-FFF2-40B4-BE49-F238E27FC236}">
                <a16:creationId xmlns:a16="http://schemas.microsoft.com/office/drawing/2014/main" id="{C65EE265-C07F-1C47-B52E-B2DC7C186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39" y="1187215"/>
            <a:ext cx="3133969" cy="44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7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5A99725-D625-F943-205C-D205AB6014C4}"/>
              </a:ext>
            </a:extLst>
          </p:cNvPr>
          <p:cNvSpPr txBox="1">
            <a:spLocks/>
          </p:cNvSpPr>
          <p:nvPr/>
        </p:nvSpPr>
        <p:spPr>
          <a:xfrm>
            <a:off x="804672" y="802955"/>
            <a:ext cx="830065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</a:rPr>
              <a:t>The “Lothian PSQ” - Envoy Trust Messenger</a:t>
            </a:r>
          </a:p>
        </p:txBody>
      </p:sp>
      <p:pic>
        <p:nvPicPr>
          <p:cNvPr id="18" name="Picture 18" descr="A screenshot of a login box&#10;&#10;Description automatically generated">
            <a:extLst>
              <a:ext uri="{FF2B5EF4-FFF2-40B4-BE49-F238E27FC236}">
                <a16:creationId xmlns:a16="http://schemas.microsoft.com/office/drawing/2014/main" id="{15C9F02D-A637-3FBB-A74F-9D425EFDD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06" y="2362539"/>
            <a:ext cx="4716585" cy="2215847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19" name="Picture 19" descr="A screenshot of a computer&#10;&#10;Description automatically generated">
            <a:extLst>
              <a:ext uri="{FF2B5EF4-FFF2-40B4-BE49-F238E27FC236}">
                <a16:creationId xmlns:a16="http://schemas.microsoft.com/office/drawing/2014/main" id="{937BBE87-9030-32B6-39BB-4E31D4305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786" y="2160175"/>
            <a:ext cx="6211276" cy="3055418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20" name="Arrow: Up 19">
            <a:extLst>
              <a:ext uri="{FF2B5EF4-FFF2-40B4-BE49-F238E27FC236}">
                <a16:creationId xmlns:a16="http://schemas.microsoft.com/office/drawing/2014/main" id="{B4F2FA8B-3DF0-47CA-605B-A4142D8BFB84}"/>
              </a:ext>
            </a:extLst>
          </p:cNvPr>
          <p:cNvSpPr/>
          <p:nvPr/>
        </p:nvSpPr>
        <p:spPr>
          <a:xfrm>
            <a:off x="7307384" y="5167922"/>
            <a:ext cx="605692" cy="1094153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80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5A99725-D625-F943-205C-D205AB6014C4}"/>
              </a:ext>
            </a:extLst>
          </p:cNvPr>
          <p:cNvSpPr txBox="1">
            <a:spLocks/>
          </p:cNvSpPr>
          <p:nvPr/>
        </p:nvSpPr>
        <p:spPr>
          <a:xfrm>
            <a:off x="804672" y="802955"/>
            <a:ext cx="830065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</a:rPr>
              <a:t>The “Lothian PSQ” - Envoy Trust Messenger</a:t>
            </a:r>
          </a:p>
        </p:txBody>
      </p:sp>
      <p:pic>
        <p:nvPicPr>
          <p:cNvPr id="2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37C7C8E9-7C20-DCB6-29F3-D91A89543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55" y="2133569"/>
            <a:ext cx="9933353" cy="3694785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681DDC1B-FEB2-A37E-FD1E-34EC4D4015B4}"/>
              </a:ext>
            </a:extLst>
          </p:cNvPr>
          <p:cNvSpPr/>
          <p:nvPr/>
        </p:nvSpPr>
        <p:spPr>
          <a:xfrm>
            <a:off x="5959230" y="2061308"/>
            <a:ext cx="556847" cy="14067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FA6FA2D-EE0E-0996-91AD-66018068315F}"/>
              </a:ext>
            </a:extLst>
          </p:cNvPr>
          <p:cNvSpPr/>
          <p:nvPr/>
        </p:nvSpPr>
        <p:spPr>
          <a:xfrm>
            <a:off x="7834922" y="2022231"/>
            <a:ext cx="556847" cy="1406769"/>
          </a:xfrm>
          <a:prstGeom prst="downArrow">
            <a:avLst/>
          </a:prstGeom>
          <a:solidFill>
            <a:srgbClr val="ED7D3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ECFB8626-ADB6-EB4F-5765-79840516147D}"/>
              </a:ext>
            </a:extLst>
          </p:cNvPr>
          <p:cNvSpPr/>
          <p:nvPr/>
        </p:nvSpPr>
        <p:spPr>
          <a:xfrm>
            <a:off x="5842000" y="5304693"/>
            <a:ext cx="468922" cy="1289538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77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5A99725-D625-F943-205C-D205AB6014C4}"/>
              </a:ext>
            </a:extLst>
          </p:cNvPr>
          <p:cNvSpPr txBox="1">
            <a:spLocks/>
          </p:cNvSpPr>
          <p:nvPr/>
        </p:nvSpPr>
        <p:spPr>
          <a:xfrm>
            <a:off x="804672" y="802955"/>
            <a:ext cx="830065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</a:rPr>
              <a:t>The “Lothian PSQ” - Envoy Trust Messenger</a:t>
            </a:r>
          </a:p>
        </p:txBody>
      </p:sp>
      <p:pic>
        <p:nvPicPr>
          <p:cNvPr id="7" name="Picture 8" descr="A screenshot of a phone&#10;&#10;Description automatically generated">
            <a:extLst>
              <a:ext uri="{FF2B5EF4-FFF2-40B4-BE49-F238E27FC236}">
                <a16:creationId xmlns:a16="http://schemas.microsoft.com/office/drawing/2014/main" id="{D6FC3356-1B24-DD8F-62A5-738E5C87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148" y="2423990"/>
            <a:ext cx="3746011" cy="3573096"/>
          </a:xfrm>
          <a:prstGeom prst="rect">
            <a:avLst/>
          </a:prstGeom>
        </p:spPr>
      </p:pic>
      <p:pic>
        <p:nvPicPr>
          <p:cNvPr id="9" name="Picture 10" descr="A screenshot of a survey&#10;&#10;Description automatically generated">
            <a:extLst>
              <a:ext uri="{FF2B5EF4-FFF2-40B4-BE49-F238E27FC236}">
                <a16:creationId xmlns:a16="http://schemas.microsoft.com/office/drawing/2014/main" id="{5D3C3DA9-A506-CE2A-EE2D-1582F5530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554" y="2630055"/>
            <a:ext cx="5537200" cy="27213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4A44EA-0586-61FB-6754-9D532858E9C2}"/>
              </a:ext>
            </a:extLst>
          </p:cNvPr>
          <p:cNvSpPr/>
          <p:nvPr/>
        </p:nvSpPr>
        <p:spPr>
          <a:xfrm>
            <a:off x="9925538" y="2784230"/>
            <a:ext cx="1103923" cy="742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99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BF42CA-AD55-48B4-8949-C4DCA60A6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AE1D3D-3106-4CB2-AA7C-0C1642AC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1B6AF-B711-4CDB-8C2B-16E963DDC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8137" y="0"/>
            <a:ext cx="5646974" cy="6483075"/>
            <a:chOff x="-19221" y="0"/>
            <a:chExt cx="5646974" cy="6483075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A818331-E13C-49C6-B98D-A60AD0E85A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37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C4629D-4AB7-48D4-A61B-1AE1837A78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4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1E30050-9FC4-4CC7-8C0B-BF5EFD106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E03733-50FD-49A6-B226-40F6A0AD4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614510-A9F4-41B6-B78E-F49E390C7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74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C5A99725-D625-F943-205C-D205AB6014C4}"/>
              </a:ext>
            </a:extLst>
          </p:cNvPr>
          <p:cNvSpPr txBox="1">
            <a:spLocks/>
          </p:cNvSpPr>
          <p:nvPr/>
        </p:nvSpPr>
        <p:spPr>
          <a:xfrm>
            <a:off x="804672" y="802955"/>
            <a:ext cx="8300650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tx2"/>
                </a:solidFill>
              </a:rPr>
              <a:t>The “Lothian PSQ” - Envoy Trust Messenger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4A44EA-0586-61FB-6754-9D532858E9C2}"/>
              </a:ext>
            </a:extLst>
          </p:cNvPr>
          <p:cNvSpPr/>
          <p:nvPr/>
        </p:nvSpPr>
        <p:spPr>
          <a:xfrm>
            <a:off x="9925538" y="2784230"/>
            <a:ext cx="1103923" cy="742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A qr code with text&#10;&#10;Description automatically generated">
            <a:extLst>
              <a:ext uri="{FF2B5EF4-FFF2-40B4-BE49-F238E27FC236}">
                <a16:creationId xmlns:a16="http://schemas.microsoft.com/office/drawing/2014/main" id="{59FC25E9-7740-5E70-361E-DCD1F7ED0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948" y="2123221"/>
            <a:ext cx="2428875" cy="2924175"/>
          </a:xfrm>
          <a:prstGeom prst="rect">
            <a:avLst/>
          </a:prstGeom>
        </p:spPr>
      </p:pic>
      <p:pic>
        <p:nvPicPr>
          <p:cNvPr id="3" name="Picture 3" descr="A white sheet of paper with many white text&#10;&#10;Description automatically generated">
            <a:extLst>
              <a:ext uri="{FF2B5EF4-FFF2-40B4-BE49-F238E27FC236}">
                <a16:creationId xmlns:a16="http://schemas.microsoft.com/office/drawing/2014/main" id="{C4E6F581-D0AE-5001-20ED-4B7F92788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246" y="2227227"/>
            <a:ext cx="2743200" cy="38298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Picture 5" descr="A screenshot of a survey&#10;&#10;Description automatically generated">
            <a:extLst>
              <a:ext uri="{FF2B5EF4-FFF2-40B4-BE49-F238E27FC236}">
                <a16:creationId xmlns:a16="http://schemas.microsoft.com/office/drawing/2014/main" id="{823588B6-FD42-1310-43E6-9CDD2A5DB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477" y="2786473"/>
            <a:ext cx="3866661" cy="18712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C5CA10B-5FF9-297C-1932-D762936ACCBC}"/>
              </a:ext>
            </a:extLst>
          </p:cNvPr>
          <p:cNvSpPr/>
          <p:nvPr/>
        </p:nvSpPr>
        <p:spPr>
          <a:xfrm>
            <a:off x="8333153" y="2842845"/>
            <a:ext cx="918307" cy="1367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A68B3A8-0040-E79C-0A22-C37F5B0B71B8}"/>
              </a:ext>
            </a:extLst>
          </p:cNvPr>
          <p:cNvSpPr/>
          <p:nvPr/>
        </p:nvSpPr>
        <p:spPr>
          <a:xfrm>
            <a:off x="10052537" y="1641231"/>
            <a:ext cx="371231" cy="14360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28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RSTNAME xmlns="0cf4b3a6-91e3-43a9-a28b-3e6e49204d49" xsi:nil="true"/>
    <GMC xmlns="0cf4b3a6-91e3-43a9-a28b-3e6e49204d49" xsi:nil="true"/>
    <TaxCatchAll xmlns="5549f3f6-b7db-40ce-a15f-c10d2fdae267" xsi:nil="true"/>
    <LASTNAME xmlns="0cf4b3a6-91e3-43a9-a28b-3e6e49204d49" xsi:nil="true"/>
    <lcf76f155ced4ddcb4097134ff3c332f xmlns="0cf4b3a6-91e3-43a9-a28b-3e6e49204d4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D96815014FC4DAAF3A159B430C409" ma:contentTypeVersion="24" ma:contentTypeDescription="Create a new document." ma:contentTypeScope="" ma:versionID="fcf8c76a23cfc2dcb6ab407549304e74">
  <xsd:schema xmlns:xsd="http://www.w3.org/2001/XMLSchema" xmlns:xs="http://www.w3.org/2001/XMLSchema" xmlns:p="http://schemas.microsoft.com/office/2006/metadata/properties" xmlns:ns2="5549f3f6-b7db-40ce-a15f-c10d2fdae267" xmlns:ns3="0cf4b3a6-91e3-43a9-a28b-3e6e49204d49" targetNamespace="http://schemas.microsoft.com/office/2006/metadata/properties" ma:root="true" ma:fieldsID="231cc0d7d57edfa688ed303a104dea56" ns2:_="" ns3:_="">
    <xsd:import namespace="5549f3f6-b7db-40ce-a15f-c10d2fdae267"/>
    <xsd:import namespace="0cf4b3a6-91e3-43a9-a28b-3e6e49204d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2:TaxCatchAll" minOccurs="0"/>
                <xsd:element ref="ns3:lcf76f155ced4ddcb4097134ff3c332f" minOccurs="0"/>
                <xsd:element ref="ns3:MediaServiceObjectDetectorVersions" minOccurs="0"/>
                <xsd:element ref="ns3:MediaLengthInSeconds" minOccurs="0"/>
                <xsd:element ref="ns3:FIRSTNAME" minOccurs="0"/>
                <xsd:element ref="ns3:LASTNAME" minOccurs="0"/>
                <xsd:element ref="ns3:GM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9f3f6-b7db-40ce-a15f-c10d2fdae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2" nillable="true" ma:displayName="Taxonomy Catch All Column" ma:hidden="true" ma:list="{aa080871-0da6-4a5a-8586-c1430601b9d6}" ma:internalName="TaxCatchAll" ma:showField="CatchAllData" ma:web="5549f3f6-b7db-40ce-a15f-c10d2fdae2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4b3a6-91e3-43a9-a28b-3e6e49204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FIRSTNAME" ma:index="27" nillable="true" ma:displayName="FIRSTNAME" ma:format="Dropdown" ma:internalName="FIRSTNAME">
      <xsd:simpleType>
        <xsd:restriction base="dms:Text">
          <xsd:maxLength value="255"/>
        </xsd:restriction>
      </xsd:simpleType>
    </xsd:element>
    <xsd:element name="LASTNAME" ma:index="28" nillable="true" ma:displayName="LASTNAME" ma:format="Dropdown" ma:internalName="LASTNAME">
      <xsd:simpleType>
        <xsd:restriction base="dms:Text">
          <xsd:maxLength value="255"/>
        </xsd:restriction>
      </xsd:simpleType>
    </xsd:element>
    <xsd:element name="GMC" ma:index="29" nillable="true" ma:displayName="GMC" ma:format="Dropdown" ma:internalName="GM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9B8354-473A-469A-8E00-F6DC07498B5A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9bf4555a-9031-48ee-8ec6-02ae8899cd54"/>
    <ds:schemaRef ds:uri="http://purl.org/dc/dcmitype/"/>
    <ds:schemaRef ds:uri="38348ffe-e53b-4581-80b7-d8e07be9c18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C804270-3F96-45C2-9731-5FCFFA7ADF2D}"/>
</file>

<file path=customXml/itemProps3.xml><?xml version="1.0" encoding="utf-8"?>
<ds:datastoreItem xmlns:ds="http://schemas.openxmlformats.org/officeDocument/2006/customXml" ds:itemID="{8ABA860A-A75F-4A39-9C04-7CCAC5F51B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426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Patient Feedback</vt:lpstr>
      <vt:lpstr>Introduction</vt:lpstr>
      <vt:lpstr>Why do we need this?</vt:lpstr>
      <vt:lpstr>The “Lothian PSQ”</vt:lpstr>
      <vt:lpstr>The “Lothian PSQ”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“Lothian PSQ”</vt:lpstr>
      <vt:lpstr>The “Lothian PSQ”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Feedback</dc:title>
  <dc:creator>Cogliano, Mimi</dc:creator>
  <cp:lastModifiedBy>William Liu</cp:lastModifiedBy>
  <cp:revision>2</cp:revision>
  <dcterms:created xsi:type="dcterms:W3CDTF">2023-07-17T07:36:39Z</dcterms:created>
  <dcterms:modified xsi:type="dcterms:W3CDTF">2023-09-11T13:10:56Z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0x01010034BD96815014FC4DAAF3A159B430C409</vt:lpwstr>
  </property>
</Properties>
</file>