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18"/>
  </p:notesMasterIdLst>
  <p:handoutMasterIdLst>
    <p:handoutMasterId r:id="rId19"/>
  </p:handoutMasterIdLst>
  <p:sldIdLst>
    <p:sldId id="264" r:id="rId5"/>
    <p:sldId id="283" r:id="rId6"/>
    <p:sldId id="284" r:id="rId7"/>
    <p:sldId id="297" r:id="rId8"/>
    <p:sldId id="287" r:id="rId9"/>
    <p:sldId id="293" r:id="rId10"/>
    <p:sldId id="294" r:id="rId11"/>
    <p:sldId id="286" r:id="rId12"/>
    <p:sldId id="279" r:id="rId13"/>
    <p:sldId id="289" r:id="rId14"/>
    <p:sldId id="295" r:id="rId15"/>
    <p:sldId id="298" r:id="rId16"/>
    <p:sldId id="290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D"/>
    <a:srgbClr val="0099FF"/>
    <a:srgbClr val="66CCFF"/>
    <a:srgbClr val="04306C"/>
    <a:srgbClr val="17365E"/>
    <a:srgbClr val="00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6E174F-6DB9-4A79-9294-A91135D7712B}" v="2" dt="2025-03-04T12:38:15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4000" autoAdjust="0"/>
  </p:normalViewPr>
  <p:slideViewPr>
    <p:cSldViewPr snapToGrid="0" snapToObjects="1">
      <p:cViewPr varScale="1">
        <p:scale>
          <a:sx n="93" d="100"/>
          <a:sy n="93" d="100"/>
        </p:scale>
        <p:origin x="1205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Liu" userId="533dbcff-4b22-4794-bc5f-de9c23d5e788" providerId="ADAL" clId="{CF6E174F-6DB9-4A79-9294-A91135D7712B}"/>
    <pc:docChg chg="custSel addSld modSld">
      <pc:chgData name="William Liu" userId="533dbcff-4b22-4794-bc5f-de9c23d5e788" providerId="ADAL" clId="{CF6E174F-6DB9-4A79-9294-A91135D7712B}" dt="2025-03-04T12:38:38.787" v="11" actId="12789"/>
      <pc:docMkLst>
        <pc:docMk/>
      </pc:docMkLst>
      <pc:sldChg chg="addSp delSp modSp new mod modTransition modClrScheme chgLayout">
        <pc:chgData name="William Liu" userId="533dbcff-4b22-4794-bc5f-de9c23d5e788" providerId="ADAL" clId="{CF6E174F-6DB9-4A79-9294-A91135D7712B}" dt="2025-03-04T12:38:38.787" v="11" actId="12789"/>
        <pc:sldMkLst>
          <pc:docMk/>
          <pc:sldMk cId="2704787427" sldId="298"/>
        </pc:sldMkLst>
        <pc:spChg chg="del">
          <ac:chgData name="William Liu" userId="533dbcff-4b22-4794-bc5f-de9c23d5e788" providerId="ADAL" clId="{CF6E174F-6DB9-4A79-9294-A91135D7712B}" dt="2025-03-04T12:38:07.041" v="3" actId="700"/>
          <ac:spMkLst>
            <pc:docMk/>
            <pc:sldMk cId="2704787427" sldId="298"/>
            <ac:spMk id="2" creationId="{02B484A8-F7ED-93DD-84D6-ECA30AC82EE0}"/>
          </ac:spMkLst>
        </pc:spChg>
        <pc:spChg chg="del mod">
          <ac:chgData name="William Liu" userId="533dbcff-4b22-4794-bc5f-de9c23d5e788" providerId="ADAL" clId="{CF6E174F-6DB9-4A79-9294-A91135D7712B}" dt="2025-03-04T12:38:07.041" v="3" actId="700"/>
          <ac:spMkLst>
            <pc:docMk/>
            <pc:sldMk cId="2704787427" sldId="298"/>
            <ac:spMk id="3" creationId="{4B92ABB1-64A4-D301-78BF-06D38A8E7869}"/>
          </ac:spMkLst>
        </pc:spChg>
        <pc:spChg chg="del">
          <ac:chgData name="William Liu" userId="533dbcff-4b22-4794-bc5f-de9c23d5e788" providerId="ADAL" clId="{CF6E174F-6DB9-4A79-9294-A91135D7712B}" dt="2025-03-04T12:38:07.041" v="3" actId="700"/>
          <ac:spMkLst>
            <pc:docMk/>
            <pc:sldMk cId="2704787427" sldId="298"/>
            <ac:spMk id="4" creationId="{84725D28-8986-C412-7D25-4453AB731196}"/>
          </ac:spMkLst>
        </pc:spChg>
        <pc:picChg chg="add mod">
          <ac:chgData name="William Liu" userId="533dbcff-4b22-4794-bc5f-de9c23d5e788" providerId="ADAL" clId="{CF6E174F-6DB9-4A79-9294-A91135D7712B}" dt="2025-03-04T12:38:38.787" v="11" actId="12789"/>
          <ac:picMkLst>
            <pc:docMk/>
            <pc:sldMk cId="2704787427" sldId="298"/>
            <ac:picMk id="6" creationId="{82143D8E-4294-3F11-BBB0-23C48E53A0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B4300-6313-8B46-9B26-2D67B697A504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723FB-6E99-2049-9D1F-B3601A9880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9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E9260-AFB8-4385-89D8-7738D8C19E89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B4F28-C256-4041-B492-0322C729B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8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4F28-C256-4041-B492-0322C729B9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9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4F28-C256-4041-B492-0322C729B9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6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4F28-C256-4041-B492-0322C729B9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7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to next slide for the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4F28-C256-4041-B492-0322C729B9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42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4F28-C256-4041-B492-0322C729B9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7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B4F28-C256-4041-B492-0322C729B90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2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50D8C-C0BE-AF46-B688-3798A8E41160}"/>
              </a:ext>
            </a:extLst>
          </p:cNvPr>
          <p:cNvSpPr/>
          <p:nvPr userDrawn="1"/>
        </p:nvSpPr>
        <p:spPr>
          <a:xfrm>
            <a:off x="0" y="131046"/>
            <a:ext cx="9144000" cy="1078161"/>
          </a:xfrm>
          <a:prstGeom prst="rect">
            <a:avLst/>
          </a:prstGeom>
          <a:solidFill>
            <a:srgbClr val="044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45CC62-8A13-5942-9298-B02EC4AD42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7620" y="717643"/>
            <a:ext cx="5777826" cy="4610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6CCFF"/>
                </a:solidFill>
              </a:defRPr>
            </a:lvl1pPr>
            <a:lvl2pPr marL="457200" indent="0" algn="l">
              <a:buNone/>
              <a:defRPr>
                <a:solidFill>
                  <a:srgbClr val="66CCFF"/>
                </a:solidFill>
              </a:defRPr>
            </a:lvl2pPr>
          </a:lstStyle>
          <a:p>
            <a:pPr lvl="0"/>
            <a:r>
              <a:rPr lang="en-GB" dirty="0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25589-58CC-BA44-89A8-1152C02CA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331" y="280197"/>
            <a:ext cx="779138" cy="776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9D58F6-E889-44FA-A0B7-224499EE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620" y="186026"/>
            <a:ext cx="5777825" cy="531617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776EA-D8CB-9F4D-9E50-6D0DB218675E}"/>
              </a:ext>
            </a:extLst>
          </p:cNvPr>
          <p:cNvCxnSpPr>
            <a:cxnSpLocks/>
          </p:cNvCxnSpPr>
          <p:nvPr userDrawn="1"/>
        </p:nvCxnSpPr>
        <p:spPr>
          <a:xfrm>
            <a:off x="1269467" y="221217"/>
            <a:ext cx="0" cy="876533"/>
          </a:xfrm>
          <a:prstGeom prst="line">
            <a:avLst/>
          </a:prstGeom>
          <a:ln w="4445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6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mple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8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9back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42D85A-7818-2C41-B02C-B0C46D60A1B7}"/>
              </a:ext>
            </a:extLst>
          </p:cNvPr>
          <p:cNvSpPr/>
          <p:nvPr userDrawn="1"/>
        </p:nvSpPr>
        <p:spPr>
          <a:xfrm>
            <a:off x="287358" y="2571750"/>
            <a:ext cx="3553272" cy="1515818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2D2B0-073D-6C40-A439-781832FF5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294" y="2834638"/>
            <a:ext cx="2609020" cy="1261879"/>
          </a:xfrm>
          <a:prstGeom prst="rect">
            <a:avLst/>
          </a:prstGeom>
        </p:spPr>
      </p:pic>
      <p:pic>
        <p:nvPicPr>
          <p:cNvPr id="6" name="Picture 5" descr="16-9backcover.jpg">
            <a:extLst>
              <a:ext uri="{FF2B5EF4-FFF2-40B4-BE49-F238E27FC236}">
                <a16:creationId xmlns:a16="http://schemas.microsoft.com/office/drawing/2014/main" id="{98C3B37A-DBB5-0840-9B2A-C899E3C97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55391" r="63040" b="21267"/>
          <a:stretch/>
        </p:blipFill>
        <p:spPr>
          <a:xfrm>
            <a:off x="1750820" y="2886982"/>
            <a:ext cx="1700763" cy="10997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25F47F-199D-3E47-B0CD-690775BD0F1F}"/>
              </a:ext>
            </a:extLst>
          </p:cNvPr>
          <p:cNvSpPr/>
          <p:nvPr userDrawn="1"/>
        </p:nvSpPr>
        <p:spPr>
          <a:xfrm>
            <a:off x="287358" y="4096517"/>
            <a:ext cx="8611428" cy="914400"/>
          </a:xfrm>
          <a:prstGeom prst="rect">
            <a:avLst/>
          </a:prstGeom>
          <a:solidFill>
            <a:srgbClr val="044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DD341-0649-8742-9F9D-9CFE63B75317}"/>
              </a:ext>
            </a:extLst>
          </p:cNvPr>
          <p:cNvSpPr txBox="1"/>
          <p:nvPr userDrawn="1"/>
        </p:nvSpPr>
        <p:spPr>
          <a:xfrm>
            <a:off x="377294" y="4477044"/>
            <a:ext cx="848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NHS Education for </a:t>
            </a:r>
            <a:r>
              <a:rPr lang="en-US" sz="1000">
                <a:solidFill>
                  <a:schemeClr val="bg1"/>
                </a:solidFill>
              </a:rPr>
              <a:t>Scotland 2024. </a:t>
            </a:r>
            <a:r>
              <a:rPr lang="en-US" sz="1000" dirty="0">
                <a:solidFill>
                  <a:schemeClr val="bg1"/>
                </a:solidFill>
              </a:rPr>
              <a:t>You can copy or reproduce the information in this resource for use within </a:t>
            </a:r>
            <a:r>
              <a:rPr lang="en-US" sz="1000" dirty="0" err="1">
                <a:solidFill>
                  <a:schemeClr val="bg1"/>
                </a:solidFill>
              </a:rPr>
              <a:t>NHSScotland</a:t>
            </a:r>
            <a:r>
              <a:rPr lang="en-US" sz="1000" dirty="0">
                <a:solidFill>
                  <a:schemeClr val="bg1"/>
                </a:solidFill>
              </a:rPr>
              <a:t> and for non-commercial educational purposes. Use of this document for commercial purposes is permitted only with the written permission of NES.</a:t>
            </a:r>
          </a:p>
        </p:txBody>
      </p:sp>
    </p:spTree>
    <p:extLst>
      <p:ext uri="{BB962C8B-B14F-4D97-AF65-F5344CB8AC3E}">
        <p14:creationId xmlns:p14="http://schemas.microsoft.com/office/powerpoint/2010/main" val="347204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0089-1C7C-451E-A047-19DBD42F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23" y="708422"/>
            <a:ext cx="8229600" cy="52161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17365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9980"/>
            <a:ext cx="388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NHS Education for Scotland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2" y="1349098"/>
            <a:ext cx="7684786" cy="33646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3" y="1349098"/>
            <a:ext cx="3638877" cy="33646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1363" y="1348979"/>
            <a:ext cx="3898900" cy="3364706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415E4E-20A8-DB4C-BFC2-2CB11BAA1EDB}"/>
              </a:ext>
            </a:extLst>
          </p:cNvPr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D7BB0-A125-6345-874D-587ADC1CE88B}"/>
              </a:ext>
            </a:extLst>
          </p:cNvPr>
          <p:cNvSpPr txBox="1"/>
          <p:nvPr userDrawn="1"/>
        </p:nvSpPr>
        <p:spPr>
          <a:xfrm>
            <a:off x="105829" y="9980"/>
            <a:ext cx="388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NHS Education for Scotland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D1960E-0000-4EC6-BA44-A5A0921B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23" y="708422"/>
            <a:ext cx="8229600" cy="52161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17365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7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8042" y="1408636"/>
            <a:ext cx="3835870" cy="33646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47" y="1408626"/>
            <a:ext cx="3726094" cy="3364706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415E4E-20A8-DB4C-BFC2-2CB11BAA1EDB}"/>
              </a:ext>
            </a:extLst>
          </p:cNvPr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D7BB0-A125-6345-874D-587ADC1CE88B}"/>
              </a:ext>
            </a:extLst>
          </p:cNvPr>
          <p:cNvSpPr txBox="1"/>
          <p:nvPr userDrawn="1"/>
        </p:nvSpPr>
        <p:spPr>
          <a:xfrm>
            <a:off x="105829" y="9980"/>
            <a:ext cx="388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NHS Education for Scotland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D1960E-0000-4EC6-BA44-A5A0921B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23" y="708422"/>
            <a:ext cx="8229600" cy="52161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17365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95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C127DD-999C-B684-8422-C3CEDA3A7765}"/>
              </a:ext>
            </a:extLst>
          </p:cNvPr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E12469-0DEB-7FB9-5F8B-33915A6B30B3}"/>
              </a:ext>
            </a:extLst>
          </p:cNvPr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E8ABE-9278-BB37-C298-032D1E1A5A35}"/>
              </a:ext>
            </a:extLst>
          </p:cNvPr>
          <p:cNvSpPr txBox="1"/>
          <p:nvPr userDrawn="1"/>
        </p:nvSpPr>
        <p:spPr>
          <a:xfrm>
            <a:off x="105829" y="9980"/>
            <a:ext cx="388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NHS Education for Scotland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D8FBC5-280E-1375-DAAB-D9CFA26DB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84287"/>
            <a:ext cx="4114800" cy="3528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61024E6-E372-5509-9BB0-B722F2298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677"/>
            <a:ext cx="8229600" cy="57555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D6BD4D-6A38-822C-DFEA-F595D89EA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0" y="1284287"/>
            <a:ext cx="4114800" cy="3528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85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765176" y="1354931"/>
            <a:ext cx="3728471" cy="3334941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881" y="1354931"/>
            <a:ext cx="3769382" cy="333494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C02A9-445A-D747-BD7B-01C106682672}"/>
              </a:ext>
            </a:extLst>
          </p:cNvPr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D7F93-AD93-DE46-8837-4590C1D32389}"/>
              </a:ext>
            </a:extLst>
          </p:cNvPr>
          <p:cNvSpPr txBox="1"/>
          <p:nvPr userDrawn="1"/>
        </p:nvSpPr>
        <p:spPr>
          <a:xfrm>
            <a:off x="105829" y="9980"/>
            <a:ext cx="388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NHS Education for Scotland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103896-F5E2-4BE2-8CCA-83123C6B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23" y="708422"/>
            <a:ext cx="8229600" cy="52161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17365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72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7703B-8BDA-524E-AAA9-5EED478CE161}"/>
              </a:ext>
            </a:extLst>
          </p:cNvPr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FDFDB-D917-8F48-91F7-8B045EF48DAE}"/>
              </a:ext>
            </a:extLst>
          </p:cNvPr>
          <p:cNvSpPr txBox="1"/>
          <p:nvPr userDrawn="1"/>
        </p:nvSpPr>
        <p:spPr>
          <a:xfrm>
            <a:off x="105829" y="9980"/>
            <a:ext cx="388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NHS Education for Scotland</a:t>
            </a:r>
          </a:p>
        </p:txBody>
      </p:sp>
    </p:spTree>
    <p:extLst>
      <p:ext uri="{BB962C8B-B14F-4D97-AF65-F5344CB8AC3E}">
        <p14:creationId xmlns:p14="http://schemas.microsoft.com/office/powerpoint/2010/main" val="155482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Th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0089-1C7C-451E-A047-19DBD42F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23" y="708422"/>
            <a:ext cx="8229600" cy="52161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17365E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35500"/>
            <a:ext cx="9144000" cy="108000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2" y="1349098"/>
            <a:ext cx="7684786" cy="33646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6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63500"/>
            <a:ext cx="9144000" cy="108000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7703B-8BDA-524E-AAA9-5EED478CE161}"/>
              </a:ext>
            </a:extLst>
          </p:cNvPr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7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F023-C7D3-BE43-A4F7-485CACFF06A8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EA69-B9A0-3A4A-A32C-B2418D145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4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5" r:id="rId4"/>
    <p:sldLayoutId id="2147483674" r:id="rId5"/>
    <p:sldLayoutId id="2147483672" r:id="rId6"/>
    <p:sldLayoutId id="2147483673" r:id="rId7"/>
    <p:sldLayoutId id="2147483678" r:id="rId8"/>
    <p:sldLayoutId id="2147483677" r:id="rId9"/>
    <p:sldLayoutId id="2147483676" r:id="rId10"/>
    <p:sldLayoutId id="21474836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aisal.nes.scot.nhs.uk/s/confinfo/form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24439-B0B7-458C-ADAB-64A50EE8BB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2024/2025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E82A6-BF8D-4DFA-BC05-9209E950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620" y="186026"/>
            <a:ext cx="6908894" cy="531617"/>
          </a:xfrm>
        </p:spPr>
        <p:txBody>
          <a:bodyPr/>
          <a:lstStyle/>
          <a:p>
            <a:r>
              <a:rPr lang="en-GB" sz="3200" dirty="0">
                <a:ea typeface="Source Sans Pro"/>
              </a:rPr>
              <a:t>Scottish Medical Appraisers Conference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BECF99-5CB3-38F9-0C71-DDBEFE23C9C0}"/>
              </a:ext>
            </a:extLst>
          </p:cNvPr>
          <p:cNvSpPr/>
          <p:nvPr/>
        </p:nvSpPr>
        <p:spPr>
          <a:xfrm>
            <a:off x="1487620" y="2289465"/>
            <a:ext cx="5688950" cy="5316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Summary of an Appraisal: Form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E2BC8-D18E-4DFE-8A38-4395DE221AE0}"/>
              </a:ext>
            </a:extLst>
          </p:cNvPr>
          <p:cNvSpPr/>
          <p:nvPr/>
        </p:nvSpPr>
        <p:spPr>
          <a:xfrm>
            <a:off x="1576495" y="2931455"/>
            <a:ext cx="5688950" cy="13769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 Grecy Bell</a:t>
            </a:r>
          </a:p>
          <a:p>
            <a:pPr algn="l"/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NHS Dumfries &amp; Galloway</a:t>
            </a:r>
          </a:p>
          <a:p>
            <a:pPr algn="l"/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Appraisal Lead (Primary Care) &amp; Deputy Medical Director</a:t>
            </a:r>
          </a:p>
        </p:txBody>
      </p:sp>
    </p:spTree>
    <p:extLst>
      <p:ext uri="{BB962C8B-B14F-4D97-AF65-F5344CB8AC3E}">
        <p14:creationId xmlns:p14="http://schemas.microsoft.com/office/powerpoint/2010/main" val="1037221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E28C9-73EE-0CEE-E37A-DEDACB476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E7899-8EF4-C590-42E5-949AC6C501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84286"/>
            <a:ext cx="4114800" cy="3674891"/>
          </a:xfrm>
        </p:spPr>
        <p:txBody>
          <a:bodyPr>
            <a:normAutofit fontScale="92500" lnSpcReduction="10000"/>
          </a:bodyPr>
          <a:lstStyle/>
          <a:p>
            <a:r>
              <a:rPr lang="en-GB" sz="2200" b="1" dirty="0"/>
              <a:t>Domain 1:</a:t>
            </a:r>
          </a:p>
          <a:p>
            <a:pPr lvl="1"/>
            <a:r>
              <a:rPr lang="en-GB" sz="1900" i="1" dirty="0"/>
              <a:t>What additional information do you add? (work the doctor does? additional roles?)</a:t>
            </a:r>
          </a:p>
          <a:p>
            <a:pPr lvl="1"/>
            <a:r>
              <a:rPr lang="en-GB" sz="1900" i="1" dirty="0"/>
              <a:t>What about learning? (reflections on the learning? Type of learning?)</a:t>
            </a:r>
          </a:p>
          <a:p>
            <a:pPr lvl="1"/>
            <a:r>
              <a:rPr lang="en-GB" sz="1900" i="1" dirty="0"/>
              <a:t>What comments do you usually make with regards to PDP?</a:t>
            </a:r>
          </a:p>
          <a:p>
            <a:pPr lvl="1"/>
            <a:r>
              <a:rPr lang="en-GB" sz="1900" i="1" dirty="0"/>
              <a:t>How do you  summarise QIA activity?</a:t>
            </a:r>
          </a:p>
          <a:p>
            <a:pPr lvl="1"/>
            <a:r>
              <a:rPr lang="en-GB" sz="1900" i="1" dirty="0"/>
              <a:t>Do you use the actions/Agreed outcomes box?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F11FC-CD58-CDBD-8978-7787F4A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100" dirty="0"/>
              <a:t>Breakout 1 instructions (20 mins)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42271-0D57-5A0C-4535-D2273F3C24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Domain 2:</a:t>
            </a:r>
          </a:p>
          <a:p>
            <a:pPr lvl="1"/>
            <a:r>
              <a:rPr lang="en-GB" sz="1800" i="1" dirty="0"/>
              <a:t>What do you normally highlight/ Record from PSQ? anything particularly good or areas to improve?</a:t>
            </a:r>
          </a:p>
          <a:p>
            <a:pPr lvl="1"/>
            <a:r>
              <a:rPr lang="en-GB" sz="1800" i="1" dirty="0"/>
              <a:t>For complaints or critical incidents what do you normally include when writing the form 4?</a:t>
            </a:r>
          </a:p>
          <a:p>
            <a:pPr lvl="1"/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6F6F7-526E-A188-7D83-5E27483936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51805" y="3751305"/>
            <a:ext cx="1392195" cy="1392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997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AE885-D231-9A9B-11A0-FFFA7E4F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2F403-3DC7-304C-051B-A95F3DE71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84286"/>
            <a:ext cx="4114800" cy="3674891"/>
          </a:xfrm>
        </p:spPr>
        <p:txBody>
          <a:bodyPr>
            <a:normAutofit/>
          </a:bodyPr>
          <a:lstStyle/>
          <a:p>
            <a:r>
              <a:rPr lang="en-GB" sz="2000" b="1" dirty="0"/>
              <a:t>Domain 3:</a:t>
            </a:r>
          </a:p>
          <a:p>
            <a:pPr lvl="1"/>
            <a:r>
              <a:rPr lang="en-GB" sz="1800" i="1" dirty="0"/>
              <a:t>What aspects of your conversation do you record on this area?</a:t>
            </a:r>
          </a:p>
          <a:p>
            <a:pPr lvl="1"/>
            <a:r>
              <a:rPr lang="en-GB" sz="1800" i="1" dirty="0"/>
              <a:t>Do you add detail on the actions/Agreed outcomes?</a:t>
            </a:r>
          </a:p>
          <a:p>
            <a:pPr lvl="1"/>
            <a:r>
              <a:rPr lang="en-GB" sz="1800" i="1" dirty="0"/>
              <a:t>If MSF was submitted, what areas do you highlight?</a:t>
            </a:r>
          </a:p>
          <a:p>
            <a:pPr lvl="1"/>
            <a:r>
              <a:rPr lang="en-GB" sz="1800" i="1" dirty="0"/>
              <a:t>What comments do you normally write around health?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341FB-3AD8-5F21-6CB0-0E0C8FD9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100" dirty="0"/>
              <a:t>Breakout 2 instructions (20 mins)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5A7C5-56E3-1761-CB76-993FE9839C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Domain 4:</a:t>
            </a:r>
          </a:p>
          <a:p>
            <a:pPr lvl="1"/>
            <a:r>
              <a:rPr lang="en-GB" sz="1800" i="1" dirty="0"/>
              <a:t>What aspects of the discussion do you record in here?</a:t>
            </a:r>
          </a:p>
          <a:p>
            <a:pPr lvl="1"/>
            <a:r>
              <a:rPr lang="en-GB" sz="1800" i="1" dirty="0"/>
              <a:t>Do you mention GMC good medical practice?</a:t>
            </a:r>
          </a:p>
          <a:p>
            <a:pPr lvl="1"/>
            <a:r>
              <a:rPr lang="en-GB" sz="1800" i="1" dirty="0"/>
              <a:t>Do you record if the doctor is registered with a GP?</a:t>
            </a: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CBC98-88A2-6850-CE5D-229911A3DE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51805" y="3751305"/>
            <a:ext cx="1392195" cy="1392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13883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words&#10;&#10;AI-generated content may be incorrect.">
            <a:extLst>
              <a:ext uri="{FF2B5EF4-FFF2-40B4-BE49-F238E27FC236}">
                <a16:creationId xmlns:a16="http://schemas.microsoft.com/office/drawing/2014/main" id="{82143D8E-4294-3F11-BBB0-23C48E53A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279556"/>
            <a:ext cx="9108000" cy="45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8742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32C18C-5DF4-2941-F1FE-A4436A737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042" y="1598140"/>
            <a:ext cx="3835870" cy="31751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Timely completion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Third person, active voice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Positive language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 Form 4 should record all the key areas discussed at the appraisal</a:t>
            </a:r>
          </a:p>
        </p:txBody>
      </p:sp>
      <p:pic>
        <p:nvPicPr>
          <p:cNvPr id="3" name="Picture 2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A88D7EDE-D4BB-E865-45D4-983346563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7" y="1175456"/>
            <a:ext cx="4232543" cy="3005106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4B000DC-5215-17EA-BA20-3E45822B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042" y="760905"/>
            <a:ext cx="4323786" cy="64521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Top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24515-B4E4-5E9D-059A-FE89D9E6999A}"/>
              </a:ext>
            </a:extLst>
          </p:cNvPr>
          <p:cNvSpPr txBox="1"/>
          <p:nvPr/>
        </p:nvSpPr>
        <p:spPr>
          <a:xfrm>
            <a:off x="0" y="4978850"/>
            <a:ext cx="2016000" cy="138499"/>
          </a:xfrm>
          <a:prstGeom prst="rect">
            <a:avLst/>
          </a:prstGeom>
          <a:noFill/>
        </p:spPr>
        <p:txBody>
          <a:bodyPr wrap="square" lIns="36000" tIns="0" rIns="36000" bIns="0" anchor="ctr">
            <a:spAutoFit/>
          </a:bodyPr>
          <a:lstStyle/>
          <a:p>
            <a:r>
              <a:rPr lang="en-GB" sz="900" i="1" dirty="0">
                <a:solidFill>
                  <a:schemeClr val="bg1">
                    <a:lumMod val="75000"/>
                  </a:schemeClr>
                </a:solidFill>
              </a:rPr>
              <a:t>Image 148815 from pixabay.com</a:t>
            </a:r>
            <a:endParaRPr lang="en-GB" sz="900" i="1" dirty="0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36069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EB9A0-AFDC-1085-C0AC-5292C0B16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223" y="1349098"/>
            <a:ext cx="3638877" cy="3364696"/>
          </a:xfrm>
        </p:spPr>
        <p:txBody>
          <a:bodyPr anchor="ctr">
            <a:normAutofit/>
          </a:bodyPr>
          <a:lstStyle/>
          <a:p>
            <a:r>
              <a:rPr lang="en-GB" sz="2800" i="1" dirty="0"/>
              <a:t>To promote reflection and encourage peer calibration of sampled Form 4s in small groups</a:t>
            </a:r>
          </a:p>
        </p:txBody>
      </p:sp>
      <p:pic>
        <p:nvPicPr>
          <p:cNvPr id="5" name="Picture 4" descr="A cartoon of a person holding a computer&#10;&#10;Description automatically generated with medium confidence">
            <a:extLst>
              <a:ext uri="{FF2B5EF4-FFF2-40B4-BE49-F238E27FC236}">
                <a16:creationId xmlns:a16="http://schemas.microsoft.com/office/drawing/2014/main" id="{0845B4E7-60D6-D0E7-C34F-75F6E6855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076" y="1348979"/>
            <a:ext cx="3579474" cy="336470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0D360-CDED-6B83-2172-924C701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23" y="708422"/>
            <a:ext cx="8229600" cy="5216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Aim of today’s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D03F5-02EB-1BD3-8CE3-54BD99C676FA}"/>
              </a:ext>
            </a:extLst>
          </p:cNvPr>
          <p:cNvSpPr txBox="1"/>
          <p:nvPr/>
        </p:nvSpPr>
        <p:spPr>
          <a:xfrm>
            <a:off x="0" y="4978850"/>
            <a:ext cx="2016000" cy="138499"/>
          </a:xfrm>
          <a:prstGeom prst="rect">
            <a:avLst/>
          </a:prstGeom>
          <a:noFill/>
        </p:spPr>
        <p:txBody>
          <a:bodyPr wrap="square" lIns="36000" tIns="0" rIns="36000" bIns="0" anchor="ctr">
            <a:spAutoFit/>
          </a:bodyPr>
          <a:lstStyle/>
          <a:p>
            <a:r>
              <a:rPr lang="en-GB" sz="900" i="1" dirty="0">
                <a:solidFill>
                  <a:schemeClr val="bg1">
                    <a:lumMod val="75000"/>
                  </a:schemeClr>
                </a:solidFill>
              </a:rPr>
              <a:t>Image 3947909 from pixabay.com</a:t>
            </a:r>
            <a:endParaRPr lang="en-GB" sz="900" i="1" dirty="0">
              <a:solidFill>
                <a:schemeClr val="bg1">
                  <a:lumMod val="7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056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5BC7-EEF0-9B8A-6D61-EFD7F027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ECC5C-FBAA-02C7-71B6-0074136CE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When reading your own Form 4, what do you value the most?</a:t>
            </a:r>
          </a:p>
        </p:txBody>
      </p:sp>
    </p:spTree>
    <p:extLst>
      <p:ext uri="{BB962C8B-B14F-4D97-AF65-F5344CB8AC3E}">
        <p14:creationId xmlns:p14="http://schemas.microsoft.com/office/powerpoint/2010/main" val="36881460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549E63-CE6A-96BB-4C24-B2C131A0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DA8CC3-03D6-CB19-0A9E-DAF93077F7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-up of words&#10;&#10;AI-generated content may be incorrect.">
            <a:extLst>
              <a:ext uri="{FF2B5EF4-FFF2-40B4-BE49-F238E27FC236}">
                <a16:creationId xmlns:a16="http://schemas.microsoft.com/office/drawing/2014/main" id="{77025157-5774-B999-3C7B-E84C72606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42" y="123750"/>
            <a:ext cx="8403316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772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A1E0D-A11C-0807-0D23-41B95DBA3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5611" y="1425077"/>
            <a:ext cx="4061253" cy="3364696"/>
          </a:xfrm>
        </p:spPr>
        <p:txBody>
          <a:bodyPr>
            <a:normAutofit/>
          </a:bodyPr>
          <a:lstStyle/>
          <a:p>
            <a:r>
              <a:rPr lang="en-GB" sz="2800" dirty="0"/>
              <a:t>Summary of the appraisal discussion</a:t>
            </a:r>
          </a:p>
          <a:p>
            <a:r>
              <a:rPr lang="en-GB" sz="2800" dirty="0"/>
              <a:t>Proof of appraisal</a:t>
            </a:r>
          </a:p>
          <a:p>
            <a:r>
              <a:rPr lang="en-GB" sz="2800" dirty="0"/>
              <a:t>Should be accurate, comprehensive, and clear. </a:t>
            </a:r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C06FD-E0EF-8E86-18D8-9286A72A6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90618" y="51750"/>
            <a:ext cx="4530206" cy="50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D533AC-46F2-7195-6A51-7C46047D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610" y="708422"/>
            <a:ext cx="3851189" cy="5216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dirty="0"/>
              <a:t>Form 4 is…</a:t>
            </a:r>
          </a:p>
        </p:txBody>
      </p:sp>
    </p:spTree>
    <p:extLst>
      <p:ext uri="{BB962C8B-B14F-4D97-AF65-F5344CB8AC3E}">
        <p14:creationId xmlns:p14="http://schemas.microsoft.com/office/powerpoint/2010/main" val="151706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CE62-273F-ECDF-8EAB-965CA92C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84" y="110733"/>
            <a:ext cx="4448433" cy="521610"/>
          </a:xfrm>
        </p:spPr>
        <p:txBody>
          <a:bodyPr/>
          <a:lstStyle/>
          <a:p>
            <a:pPr algn="ctr"/>
            <a:r>
              <a:rPr lang="en-GB" sz="2800" dirty="0"/>
              <a:t>Form 4 GMP Domains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01995F-C4FA-E660-1AEB-9D3193517236}"/>
              </a:ext>
            </a:extLst>
          </p:cNvPr>
          <p:cNvCxnSpPr>
            <a:cxnSpLocks/>
          </p:cNvCxnSpPr>
          <p:nvPr/>
        </p:nvCxnSpPr>
        <p:spPr>
          <a:xfrm>
            <a:off x="4572000" y="732322"/>
            <a:ext cx="0" cy="428452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C3DB65-DE41-B3A6-E2E5-EA3B047AE0FD}"/>
              </a:ext>
            </a:extLst>
          </p:cNvPr>
          <p:cNvSpPr txBox="1"/>
          <p:nvPr/>
        </p:nvSpPr>
        <p:spPr>
          <a:xfrm>
            <a:off x="0" y="110733"/>
            <a:ext cx="179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Pre January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0084E-44F8-BB9D-09EF-CBB35E851521}"/>
              </a:ext>
            </a:extLst>
          </p:cNvPr>
          <p:cNvSpPr txBox="1"/>
          <p:nvPr/>
        </p:nvSpPr>
        <p:spPr>
          <a:xfrm>
            <a:off x="7258099" y="110733"/>
            <a:ext cx="188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Post January 2025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E34156-F2D1-1155-9C42-BE8E9EC69CB4}"/>
              </a:ext>
            </a:extLst>
          </p:cNvPr>
          <p:cNvSpPr/>
          <p:nvPr/>
        </p:nvSpPr>
        <p:spPr>
          <a:xfrm>
            <a:off x="107091" y="174738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GB" dirty="0"/>
              <a:t>Safety and quality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B591C8-95F7-5A97-E85C-A5A1219D2B79}"/>
              </a:ext>
            </a:extLst>
          </p:cNvPr>
          <p:cNvSpPr/>
          <p:nvPr/>
        </p:nvSpPr>
        <p:spPr>
          <a:xfrm>
            <a:off x="107091" y="288842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GB" dirty="0"/>
              <a:t>Communication, partnership &amp; teamwork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471675-9481-C61B-082F-B66D7B2F1828}"/>
              </a:ext>
            </a:extLst>
          </p:cNvPr>
          <p:cNvSpPr/>
          <p:nvPr/>
        </p:nvSpPr>
        <p:spPr>
          <a:xfrm>
            <a:off x="107091" y="402946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GB" dirty="0"/>
              <a:t>Maintaining trust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312A0F0-E385-F9C7-AADC-DE31D1495C06}"/>
              </a:ext>
            </a:extLst>
          </p:cNvPr>
          <p:cNvSpPr/>
          <p:nvPr/>
        </p:nvSpPr>
        <p:spPr>
          <a:xfrm>
            <a:off x="5025084" y="174738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n-GB" dirty="0"/>
              <a:t>Patients, partnership &amp; communication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6A8AE35-619D-2951-2E68-3C2BF82BC618}"/>
              </a:ext>
            </a:extLst>
          </p:cNvPr>
          <p:cNvSpPr/>
          <p:nvPr/>
        </p:nvSpPr>
        <p:spPr>
          <a:xfrm>
            <a:off x="5025084" y="288842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n-GB" dirty="0"/>
              <a:t>Colleagues, culture and safety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378D79-4127-5F49-532C-151272DA61A2}"/>
              </a:ext>
            </a:extLst>
          </p:cNvPr>
          <p:cNvSpPr/>
          <p:nvPr/>
        </p:nvSpPr>
        <p:spPr>
          <a:xfrm>
            <a:off x="5025084" y="402946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n-GB" dirty="0"/>
              <a:t>Trust and professionalism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74638C-56C7-1302-FA2B-676053DF548F}"/>
              </a:ext>
            </a:extLst>
          </p:cNvPr>
          <p:cNvSpPr/>
          <p:nvPr/>
        </p:nvSpPr>
        <p:spPr>
          <a:xfrm>
            <a:off x="107091" y="60634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GB" dirty="0"/>
              <a:t>Knowledge, skills and performance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0EC079-947C-1073-B286-168CA6785250}"/>
              </a:ext>
            </a:extLst>
          </p:cNvPr>
          <p:cNvSpPr/>
          <p:nvPr/>
        </p:nvSpPr>
        <p:spPr>
          <a:xfrm>
            <a:off x="5025084" y="60634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n-GB" dirty="0"/>
              <a:t>Knowledge, skill and development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A07E79-24F7-7AF9-AB42-59A68D35B94E}"/>
              </a:ext>
            </a:extLst>
          </p:cNvPr>
          <p:cNvSpPr/>
          <p:nvPr/>
        </p:nvSpPr>
        <p:spPr>
          <a:xfrm>
            <a:off x="3999473" y="669145"/>
            <a:ext cx="1145054" cy="396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Domain 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8155C6D-4160-4CD5-4227-D632DEBEE166}"/>
              </a:ext>
            </a:extLst>
          </p:cNvPr>
          <p:cNvSpPr/>
          <p:nvPr/>
        </p:nvSpPr>
        <p:spPr>
          <a:xfrm>
            <a:off x="3999473" y="1810185"/>
            <a:ext cx="1145054" cy="396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Domain 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1C5AC6-FAE8-35A6-979E-709B7250A59B}"/>
              </a:ext>
            </a:extLst>
          </p:cNvPr>
          <p:cNvSpPr/>
          <p:nvPr/>
        </p:nvSpPr>
        <p:spPr>
          <a:xfrm>
            <a:off x="3999473" y="2951225"/>
            <a:ext cx="1145054" cy="396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Domain 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85E7BAE-A293-E748-4B04-F28120C8A92C}"/>
              </a:ext>
            </a:extLst>
          </p:cNvPr>
          <p:cNvSpPr/>
          <p:nvPr/>
        </p:nvSpPr>
        <p:spPr>
          <a:xfrm>
            <a:off x="3999473" y="4092265"/>
            <a:ext cx="1145054" cy="396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Domain 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6006CE-5894-0DAE-5867-A8D131D9FA6D}"/>
              </a:ext>
            </a:extLst>
          </p:cNvPr>
          <p:cNvSpPr/>
          <p:nvPr/>
        </p:nvSpPr>
        <p:spPr>
          <a:xfrm>
            <a:off x="3143664" y="1239957"/>
            <a:ext cx="792000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CPD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F1AF5D-C8C2-F180-CF15-3C5BE612ED8E}"/>
              </a:ext>
            </a:extLst>
          </p:cNvPr>
          <p:cNvSpPr/>
          <p:nvPr/>
        </p:nvSpPr>
        <p:spPr>
          <a:xfrm>
            <a:off x="3143664" y="2380997"/>
            <a:ext cx="792000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5ED88E-F389-4096-EC4B-9B52294898C4}"/>
              </a:ext>
            </a:extLst>
          </p:cNvPr>
          <p:cNvSpPr/>
          <p:nvPr/>
        </p:nvSpPr>
        <p:spPr>
          <a:xfrm>
            <a:off x="1250032" y="2380997"/>
            <a:ext cx="1789704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Significant Event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89243E-9714-FA08-7C30-B90F2B027C5B}"/>
              </a:ext>
            </a:extLst>
          </p:cNvPr>
          <p:cNvSpPr/>
          <p:nvPr/>
        </p:nvSpPr>
        <p:spPr>
          <a:xfrm>
            <a:off x="286300" y="2380997"/>
            <a:ext cx="859803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8A540C-6962-A4F8-3428-7FF03C9A24B1}"/>
              </a:ext>
            </a:extLst>
          </p:cNvPr>
          <p:cNvSpPr/>
          <p:nvPr/>
        </p:nvSpPr>
        <p:spPr>
          <a:xfrm>
            <a:off x="3143664" y="3522037"/>
            <a:ext cx="792000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MSF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0AE61-E969-86D7-AA82-6A5FE25EE849}"/>
              </a:ext>
            </a:extLst>
          </p:cNvPr>
          <p:cNvSpPr/>
          <p:nvPr/>
        </p:nvSpPr>
        <p:spPr>
          <a:xfrm>
            <a:off x="3013030" y="4663077"/>
            <a:ext cx="922634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Probity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F0AC27-FC88-EA24-7DC0-5C3962303755}"/>
              </a:ext>
            </a:extLst>
          </p:cNvPr>
          <p:cNvSpPr/>
          <p:nvPr/>
        </p:nvSpPr>
        <p:spPr>
          <a:xfrm>
            <a:off x="2213246" y="3516618"/>
            <a:ext cx="792000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PSQ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258D80-0689-FD59-4226-D621928E7247}"/>
              </a:ext>
            </a:extLst>
          </p:cNvPr>
          <p:cNvSpPr/>
          <p:nvPr/>
        </p:nvSpPr>
        <p:spPr>
          <a:xfrm>
            <a:off x="841180" y="3516618"/>
            <a:ext cx="1233647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Complaints</a:t>
            </a:r>
          </a:p>
        </p:txBody>
      </p:sp>
    </p:spTree>
    <p:extLst>
      <p:ext uri="{BB962C8B-B14F-4D97-AF65-F5344CB8AC3E}">
        <p14:creationId xmlns:p14="http://schemas.microsoft.com/office/powerpoint/2010/main" val="21451397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BAF7C-C04E-FAB8-599D-3896A8C1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5827-F0DD-7C68-3F99-FEF19792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84" y="110733"/>
            <a:ext cx="4448433" cy="521610"/>
          </a:xfrm>
        </p:spPr>
        <p:txBody>
          <a:bodyPr/>
          <a:lstStyle/>
          <a:p>
            <a:pPr algn="ctr"/>
            <a:r>
              <a:rPr lang="en-GB" sz="2800" dirty="0"/>
              <a:t>Form 4 GMP Domains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84BAD8-4953-D17C-9DFB-16298F444489}"/>
              </a:ext>
            </a:extLst>
          </p:cNvPr>
          <p:cNvCxnSpPr>
            <a:cxnSpLocks/>
          </p:cNvCxnSpPr>
          <p:nvPr/>
        </p:nvCxnSpPr>
        <p:spPr>
          <a:xfrm>
            <a:off x="4572000" y="732322"/>
            <a:ext cx="0" cy="428452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BE72005-A484-D031-2BB0-4E29A8A47321}"/>
              </a:ext>
            </a:extLst>
          </p:cNvPr>
          <p:cNvSpPr txBox="1"/>
          <p:nvPr/>
        </p:nvSpPr>
        <p:spPr>
          <a:xfrm>
            <a:off x="0" y="110733"/>
            <a:ext cx="179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Pre January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71392-C668-7374-F50D-6A60EEC9C812}"/>
              </a:ext>
            </a:extLst>
          </p:cNvPr>
          <p:cNvSpPr txBox="1"/>
          <p:nvPr/>
        </p:nvSpPr>
        <p:spPr>
          <a:xfrm>
            <a:off x="7258099" y="110733"/>
            <a:ext cx="188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Post January 2025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DFA24-63E9-FCF7-4C19-B30A97F1B502}"/>
              </a:ext>
            </a:extLst>
          </p:cNvPr>
          <p:cNvSpPr/>
          <p:nvPr/>
        </p:nvSpPr>
        <p:spPr>
          <a:xfrm>
            <a:off x="107091" y="174738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Safety and quality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937A0E-B06A-BD6B-5E9A-29879A8469D3}"/>
              </a:ext>
            </a:extLst>
          </p:cNvPr>
          <p:cNvSpPr/>
          <p:nvPr/>
        </p:nvSpPr>
        <p:spPr>
          <a:xfrm>
            <a:off x="107091" y="288842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Communication, partnership &amp; teamwork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A25CFD-A549-6FF9-BAC3-094BE0ABAAC9}"/>
              </a:ext>
            </a:extLst>
          </p:cNvPr>
          <p:cNvSpPr/>
          <p:nvPr/>
        </p:nvSpPr>
        <p:spPr>
          <a:xfrm>
            <a:off x="107091" y="402946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Maintaining trust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82BC9E-6676-7B18-F756-3861273604AC}"/>
              </a:ext>
            </a:extLst>
          </p:cNvPr>
          <p:cNvSpPr/>
          <p:nvPr/>
        </p:nvSpPr>
        <p:spPr>
          <a:xfrm>
            <a:off x="5025084" y="174738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n-GB" dirty="0"/>
              <a:t>Patients, partnership &amp; communication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9FB486-84AE-E446-C372-FC0AC980FBDB}"/>
              </a:ext>
            </a:extLst>
          </p:cNvPr>
          <p:cNvSpPr/>
          <p:nvPr/>
        </p:nvSpPr>
        <p:spPr>
          <a:xfrm>
            <a:off x="5025084" y="288842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n-GB" dirty="0"/>
              <a:t>Colleagues, culture and safety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EF25514-CF06-40EB-E4D6-AAFB0E67D9EC}"/>
              </a:ext>
            </a:extLst>
          </p:cNvPr>
          <p:cNvSpPr/>
          <p:nvPr/>
        </p:nvSpPr>
        <p:spPr>
          <a:xfrm>
            <a:off x="5025084" y="402946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n-GB" dirty="0"/>
              <a:t>Trust and professionalism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4C0117-DF5E-CF82-7198-FDB1AF2E3E02}"/>
              </a:ext>
            </a:extLst>
          </p:cNvPr>
          <p:cNvSpPr/>
          <p:nvPr/>
        </p:nvSpPr>
        <p:spPr>
          <a:xfrm>
            <a:off x="107091" y="60634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Knowledge, skills and performance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C02BD1-1430-E23F-D948-4EED1C22132E}"/>
              </a:ext>
            </a:extLst>
          </p:cNvPr>
          <p:cNvSpPr/>
          <p:nvPr/>
        </p:nvSpPr>
        <p:spPr>
          <a:xfrm>
            <a:off x="5025084" y="606340"/>
            <a:ext cx="4011826" cy="5216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en-GB" dirty="0"/>
              <a:t>Knowledge, skill and development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882CCE0-6DC8-3299-D3AA-FF12EF579D92}"/>
              </a:ext>
            </a:extLst>
          </p:cNvPr>
          <p:cNvSpPr/>
          <p:nvPr/>
        </p:nvSpPr>
        <p:spPr>
          <a:xfrm>
            <a:off x="3999473" y="669145"/>
            <a:ext cx="1145054" cy="396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Domain 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2DD9E6A-2962-7B00-D7F1-7808C794B961}"/>
              </a:ext>
            </a:extLst>
          </p:cNvPr>
          <p:cNvSpPr/>
          <p:nvPr/>
        </p:nvSpPr>
        <p:spPr>
          <a:xfrm>
            <a:off x="3999473" y="1810185"/>
            <a:ext cx="1145054" cy="396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Domain 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846CAF2-72B1-9C27-90B6-08247CE46ABC}"/>
              </a:ext>
            </a:extLst>
          </p:cNvPr>
          <p:cNvSpPr/>
          <p:nvPr/>
        </p:nvSpPr>
        <p:spPr>
          <a:xfrm>
            <a:off x="3999473" y="2951225"/>
            <a:ext cx="1145054" cy="396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Domain 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3316EDB-BED0-2FE8-7701-2E575CF45891}"/>
              </a:ext>
            </a:extLst>
          </p:cNvPr>
          <p:cNvSpPr/>
          <p:nvPr/>
        </p:nvSpPr>
        <p:spPr>
          <a:xfrm>
            <a:off x="3999473" y="4092265"/>
            <a:ext cx="1145054" cy="3960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Domain 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698F5F-F4BF-EA0F-127E-38AB36971F26}"/>
              </a:ext>
            </a:extLst>
          </p:cNvPr>
          <p:cNvSpPr/>
          <p:nvPr/>
        </p:nvSpPr>
        <p:spPr>
          <a:xfrm>
            <a:off x="5200169" y="1239957"/>
            <a:ext cx="792000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CPD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768940-6635-63A3-1DA2-AE9899D807EA}"/>
              </a:ext>
            </a:extLst>
          </p:cNvPr>
          <p:cNvSpPr/>
          <p:nvPr/>
        </p:nvSpPr>
        <p:spPr>
          <a:xfrm>
            <a:off x="6102243" y="1239957"/>
            <a:ext cx="792000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0CD944-1ED3-E731-F6F4-CA197DA5F1D6}"/>
              </a:ext>
            </a:extLst>
          </p:cNvPr>
          <p:cNvSpPr/>
          <p:nvPr/>
        </p:nvSpPr>
        <p:spPr>
          <a:xfrm>
            <a:off x="7072120" y="3522037"/>
            <a:ext cx="1789704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Significant Event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83B0F2-875C-03E6-5D94-F398F42EC1D8}"/>
              </a:ext>
            </a:extLst>
          </p:cNvPr>
          <p:cNvSpPr/>
          <p:nvPr/>
        </p:nvSpPr>
        <p:spPr>
          <a:xfrm>
            <a:off x="6102243" y="3522037"/>
            <a:ext cx="859803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Health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A18E59-0E93-D9DE-17ED-7D794CD68211}"/>
              </a:ext>
            </a:extLst>
          </p:cNvPr>
          <p:cNvSpPr/>
          <p:nvPr/>
        </p:nvSpPr>
        <p:spPr>
          <a:xfrm>
            <a:off x="5200169" y="3522037"/>
            <a:ext cx="792000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MSF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83250-758E-4481-3ED2-750F00F747A2}"/>
              </a:ext>
            </a:extLst>
          </p:cNvPr>
          <p:cNvSpPr/>
          <p:nvPr/>
        </p:nvSpPr>
        <p:spPr>
          <a:xfrm>
            <a:off x="5200169" y="4663077"/>
            <a:ext cx="922634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Probity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EBF38C-431B-9D1D-FFDA-04E0CB8D2A08}"/>
              </a:ext>
            </a:extLst>
          </p:cNvPr>
          <p:cNvSpPr/>
          <p:nvPr/>
        </p:nvSpPr>
        <p:spPr>
          <a:xfrm>
            <a:off x="5200169" y="2380997"/>
            <a:ext cx="792000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PSQ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6A8B1F-5437-A66A-67B6-ED56B2110AE7}"/>
              </a:ext>
            </a:extLst>
          </p:cNvPr>
          <p:cNvSpPr/>
          <p:nvPr/>
        </p:nvSpPr>
        <p:spPr>
          <a:xfrm>
            <a:off x="6102243" y="2380997"/>
            <a:ext cx="1233647" cy="3954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Complaints</a:t>
            </a:r>
          </a:p>
        </p:txBody>
      </p:sp>
    </p:spTree>
    <p:extLst>
      <p:ext uri="{BB962C8B-B14F-4D97-AF65-F5344CB8AC3E}">
        <p14:creationId xmlns:p14="http://schemas.microsoft.com/office/powerpoint/2010/main" val="748192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114D-0E9A-9A52-189C-5F71023D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Appraisal is designed to…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009A7-F196-44D2-386E-13F967E77A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222" y="1524000"/>
            <a:ext cx="7684786" cy="3189794"/>
          </a:xfrm>
        </p:spPr>
        <p:txBody>
          <a:bodyPr>
            <a:normAutofit/>
          </a:bodyPr>
          <a:lstStyle/>
          <a:p>
            <a:r>
              <a:rPr lang="en-GB" sz="2800" dirty="0"/>
              <a:t>support the doctor to consider all aspects of their work,</a:t>
            </a:r>
          </a:p>
          <a:p>
            <a:r>
              <a:rPr lang="en-GB" sz="2800" dirty="0"/>
              <a:t>to reflect on their achievements, performance and learning for the past year, and</a:t>
            </a:r>
          </a:p>
          <a:p>
            <a:r>
              <a:rPr lang="en-GB" sz="2800" dirty="0"/>
              <a:t>to think ahead for the next year.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950967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D9589-7C35-95A1-64C9-042B6FBBC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042" y="1408636"/>
            <a:ext cx="3945742" cy="3364696"/>
          </a:xfrm>
        </p:spPr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https://www.appraisal.nes.scot.nhs.uk/s/confinfo/form4/</a:t>
            </a:r>
            <a:r>
              <a:rPr lang="en-GB" dirty="0"/>
              <a:t> </a:t>
            </a:r>
          </a:p>
          <a:p>
            <a:r>
              <a:rPr lang="en-GB" dirty="0"/>
              <a:t>20 mins</a:t>
            </a:r>
          </a:p>
          <a:p>
            <a:r>
              <a:rPr lang="en-GB" dirty="0"/>
              <a:t>Domains 1 and 2</a:t>
            </a:r>
          </a:p>
          <a:p>
            <a:r>
              <a:rPr lang="en-GB" dirty="0"/>
              <a:t>Discuss questions…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8A22F-1A65-8C36-95CF-04FE7597C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2641" y="1408626"/>
            <a:ext cx="3364706" cy="336470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B9AEA5-CFEE-6936-AC31-63ECE006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23" y="708422"/>
            <a:ext cx="8229600" cy="5216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dirty="0"/>
              <a:t>Breakout 1 instructions (20 mins)</a:t>
            </a:r>
          </a:p>
        </p:txBody>
      </p:sp>
    </p:spTree>
    <p:extLst>
      <p:ext uri="{BB962C8B-B14F-4D97-AF65-F5344CB8AC3E}">
        <p14:creationId xmlns:p14="http://schemas.microsoft.com/office/powerpoint/2010/main" val="6119616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D96815014FC4DAAF3A159B430C409" ma:contentTypeVersion="26" ma:contentTypeDescription="Create a new document." ma:contentTypeScope="" ma:versionID="aa96c69b98d8eab256193c68ff9a1515">
  <xsd:schema xmlns:xsd="http://www.w3.org/2001/XMLSchema" xmlns:xs="http://www.w3.org/2001/XMLSchema" xmlns:p="http://schemas.microsoft.com/office/2006/metadata/properties" xmlns:ns2="5549f3f6-b7db-40ce-a15f-c10d2fdae267" xmlns:ns3="0cf4b3a6-91e3-43a9-a28b-3e6e49204d49" targetNamespace="http://schemas.microsoft.com/office/2006/metadata/properties" ma:root="true" ma:fieldsID="5260b42df9dd86448a090d071c0b1e1f" ns2:_="" ns3:_="">
    <xsd:import namespace="5549f3f6-b7db-40ce-a15f-c10d2fdae267"/>
    <xsd:import namespace="0cf4b3a6-91e3-43a9-a28b-3e6e49204d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LengthInSeconds" minOccurs="0"/>
                <xsd:element ref="ns3:FIRSTNAME" minOccurs="0"/>
                <xsd:element ref="ns3:LASTNAME" minOccurs="0"/>
                <xsd:element ref="ns3:GMC" minOccurs="0"/>
                <xsd:element ref="ns3:EMAI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f3f6-b7db-40ce-a15f-c10d2fda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2" nillable="true" ma:displayName="Taxonomy Catch All Column" ma:hidden="true" ma:list="{aa080871-0da6-4a5a-8586-c1430601b9d6}" ma:internalName="TaxCatchAll" ma:showField="CatchAllData" ma:web="5549f3f6-b7db-40ce-a15f-c10d2fdae2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4b3a6-91e3-43a9-a28b-3e6e49204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FIRSTNAME" ma:index="27" nillable="true" ma:displayName="FIRSTNAME" ma:format="Dropdown" ma:internalName="FIRSTNAME">
      <xsd:simpleType>
        <xsd:restriction base="dms:Text">
          <xsd:maxLength value="255"/>
        </xsd:restriction>
      </xsd:simpleType>
    </xsd:element>
    <xsd:element name="LASTNAME" ma:index="28" nillable="true" ma:displayName="LASTNAME" ma:format="Dropdown" ma:internalName="LASTNAME">
      <xsd:simpleType>
        <xsd:restriction base="dms:Text">
          <xsd:maxLength value="255"/>
        </xsd:restriction>
      </xsd:simpleType>
    </xsd:element>
    <xsd:element name="GMC" ma:index="29" nillable="true" ma:displayName="GMC" ma:format="Dropdown" ma:internalName="GMC">
      <xsd:simpleType>
        <xsd:restriction base="dms:Text">
          <xsd:maxLength value="255"/>
        </xsd:restriction>
      </xsd:simpleType>
    </xsd:element>
    <xsd:element name="EMAIL" ma:index="30" nillable="true" ma:displayName="EMAIL" ma:format="Dropdown" ma:internalName="EMAIL">
      <xsd:simpleType>
        <xsd:restriction base="dms:Text">
          <xsd:maxLength value="255"/>
        </xsd:restriction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RSTNAME xmlns="0cf4b3a6-91e3-43a9-a28b-3e6e49204d49" xsi:nil="true"/>
    <GMC xmlns="0cf4b3a6-91e3-43a9-a28b-3e6e49204d49" xsi:nil="true"/>
    <EMAIL xmlns="0cf4b3a6-91e3-43a9-a28b-3e6e49204d49" xsi:nil="true"/>
    <TaxCatchAll xmlns="5549f3f6-b7db-40ce-a15f-c10d2fdae267" xsi:nil="true"/>
    <LASTNAME xmlns="0cf4b3a6-91e3-43a9-a28b-3e6e49204d49" xsi:nil="true"/>
    <lcf76f155ced4ddcb4097134ff3c332f xmlns="0cf4b3a6-91e3-43a9-a28b-3e6e49204d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3C3A40-DEA6-4BB5-9612-DA45890F6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E789A-A604-445D-8DB0-6CCAB514E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9f3f6-b7db-40ce-a15f-c10d2fdae267"/>
    <ds:schemaRef ds:uri="0cf4b3a6-91e3-43a9-a28b-3e6e49204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D268A4-8AA1-41B8-B3EE-A93695EAB56A}">
  <ds:schemaRefs>
    <ds:schemaRef ds:uri="http://schemas.microsoft.com/office/2006/documentManagement/types"/>
    <ds:schemaRef ds:uri="http://www.w3.org/XML/1998/namespace"/>
    <ds:schemaRef ds:uri="0cf4b3a6-91e3-43a9-a28b-3e6e49204d49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549f3f6-b7db-40ce-a15f-c10d2fdae267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10efe0bd-a030-4bca-809c-b5e6745e499a}" enabled="0" method="" siteId="{10efe0bd-a030-4bca-809c-b5e6745e49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3780</TotalTime>
  <Words>519</Words>
  <Application>Microsoft Office PowerPoint</Application>
  <PresentationFormat>On-screen Show (16:9)</PresentationFormat>
  <Paragraphs>103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Source Sans Pro</vt:lpstr>
      <vt:lpstr>Custom Design</vt:lpstr>
      <vt:lpstr>Scottish Medical Appraisers Conference</vt:lpstr>
      <vt:lpstr>Aim of today’s workshop</vt:lpstr>
      <vt:lpstr>Question</vt:lpstr>
      <vt:lpstr>PowerPoint Presentation</vt:lpstr>
      <vt:lpstr>Form 4 is…</vt:lpstr>
      <vt:lpstr>Form 4 GMP Domains</vt:lpstr>
      <vt:lpstr>Form 4 GMP Domains</vt:lpstr>
      <vt:lpstr>Appraisal is designed to…</vt:lpstr>
      <vt:lpstr>Breakout 1 instructions (20 mins)</vt:lpstr>
      <vt:lpstr>Breakout 1 instructions (20 mins)</vt:lpstr>
      <vt:lpstr>Breakout 2 instructions (20 mins)</vt:lpstr>
      <vt:lpstr>PowerPoint Presentation</vt:lpstr>
      <vt:lpstr>Top Tips</vt:lpstr>
    </vt:vector>
  </TitlesOfParts>
  <Company>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wright</dc:creator>
  <cp:lastModifiedBy>William Liu</cp:lastModifiedBy>
  <cp:revision>75</cp:revision>
  <cp:lastPrinted>2017-04-12T08:23:19Z</cp:lastPrinted>
  <dcterms:created xsi:type="dcterms:W3CDTF">2017-03-30T11:37:55Z</dcterms:created>
  <dcterms:modified xsi:type="dcterms:W3CDTF">2025-03-04T12:38:45Z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748bfc82-dcbc-44d0-bb86-cc15d5444d9e</vt:lpwstr>
  </property>
  <property fmtid="{D5CDD505-2E9C-101B-9397-08002B2CF9AE}" pid="3" name="ContentTypeId">
    <vt:lpwstr>0x01010034BD96815014FC4DAAF3A159B430C409</vt:lpwstr>
  </property>
  <property fmtid="{D5CDD505-2E9C-101B-9397-08002B2CF9AE}" pid="4" name="MediaServiceImageTags">
    <vt:lpwstr/>
  </property>
</Properties>
</file>